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57" r:id="rId4"/>
    <p:sldId id="258" r:id="rId5"/>
    <p:sldId id="266" r:id="rId6"/>
    <p:sldId id="282" r:id="rId7"/>
    <p:sldId id="259" r:id="rId8"/>
    <p:sldId id="267" r:id="rId9"/>
    <p:sldId id="260" r:id="rId10"/>
    <p:sldId id="261" r:id="rId11"/>
    <p:sldId id="268" r:id="rId12"/>
    <p:sldId id="262" r:id="rId13"/>
    <p:sldId id="269" r:id="rId14"/>
    <p:sldId id="263" r:id="rId15"/>
    <p:sldId id="270" r:id="rId16"/>
    <p:sldId id="264" r:id="rId17"/>
    <p:sldId id="265" r:id="rId18"/>
    <p:sldId id="271" r:id="rId19"/>
    <p:sldId id="286" r:id="rId20"/>
    <p:sldId id="277" r:id="rId21"/>
    <p:sldId id="278" r:id="rId22"/>
    <p:sldId id="280" r:id="rId23"/>
    <p:sldId id="279" r:id="rId24"/>
    <p:sldId id="281" r:id="rId25"/>
    <p:sldId id="276"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D58C4EF3-9B99-4591-977E-F29D7C0339C3}" type="datetimeFigureOut">
              <a:rPr lang="el-GR" smtClean="0"/>
              <a:pPr/>
              <a:t>2/5/2014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F8A7F76-D26C-4B31-9BA1-29EFCFD66708}" type="slidenum">
              <a:rPr lang="el-GR" smtClean="0"/>
              <a:pPr/>
              <a:t>‹#›</a:t>
            </a:fld>
            <a:endParaRPr lang="el-GR"/>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58C4EF3-9B99-4591-977E-F29D7C0339C3}" type="datetimeFigureOut">
              <a:rPr lang="el-GR" smtClean="0"/>
              <a:pPr/>
              <a:t>2/5/2014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F8A7F76-D26C-4B31-9BA1-29EFCFD66708}" type="slidenum">
              <a:rPr lang="el-GR" smtClean="0"/>
              <a:pPr/>
              <a:t>‹#›</a:t>
            </a:fld>
            <a:endParaRPr lang="el-GR"/>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58C4EF3-9B99-4591-977E-F29D7C0339C3}" type="datetimeFigureOut">
              <a:rPr lang="el-GR" smtClean="0"/>
              <a:pPr/>
              <a:t>2/5/2014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F8A7F76-D26C-4B31-9BA1-29EFCFD66708}" type="slidenum">
              <a:rPr lang="el-GR" smtClean="0"/>
              <a:pPr/>
              <a:t>‹#›</a:t>
            </a:fld>
            <a:endParaRPr lang="el-G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58C4EF3-9B99-4591-977E-F29D7C0339C3}" type="datetimeFigureOut">
              <a:rPr lang="el-GR" smtClean="0"/>
              <a:pPr/>
              <a:t>2/5/2014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F8A7F76-D26C-4B31-9BA1-29EFCFD66708}" type="slidenum">
              <a:rPr lang="el-GR" smtClean="0"/>
              <a:pPr/>
              <a:t>‹#›</a:t>
            </a:fld>
            <a:endParaRPr lang="el-GR"/>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58C4EF3-9B99-4591-977E-F29D7C0339C3}" type="datetimeFigureOut">
              <a:rPr lang="el-GR" smtClean="0"/>
              <a:pPr/>
              <a:t>2/5/2014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F8A7F76-D26C-4B31-9BA1-29EFCFD66708}" type="slidenum">
              <a:rPr lang="el-GR" smtClean="0"/>
              <a:pPr/>
              <a:t>‹#›</a:t>
            </a:fld>
            <a:endParaRPr lang="el-GR"/>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D58C4EF3-9B99-4591-977E-F29D7C0339C3}" type="datetimeFigureOut">
              <a:rPr lang="el-GR" smtClean="0"/>
              <a:pPr/>
              <a:t>2/5/2014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F8A7F76-D26C-4B31-9BA1-29EFCFD66708}" type="slidenum">
              <a:rPr lang="el-GR" smtClean="0"/>
              <a:pPr/>
              <a:t>‹#›</a:t>
            </a:fld>
            <a:endParaRPr lang="el-GR"/>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D58C4EF3-9B99-4591-977E-F29D7C0339C3}" type="datetimeFigureOut">
              <a:rPr lang="el-GR" smtClean="0"/>
              <a:pPr/>
              <a:t>2/5/2014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F8A7F76-D26C-4B31-9BA1-29EFCFD66708}" type="slidenum">
              <a:rPr lang="el-GR" smtClean="0"/>
              <a:pPr/>
              <a:t>‹#›</a:t>
            </a:fld>
            <a:endParaRPr lang="el-GR"/>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D58C4EF3-9B99-4591-977E-F29D7C0339C3}" type="datetimeFigureOut">
              <a:rPr lang="el-GR" smtClean="0"/>
              <a:pPr/>
              <a:t>2/5/2014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F8A7F76-D26C-4B31-9BA1-29EFCFD66708}" type="slidenum">
              <a:rPr lang="el-GR" smtClean="0"/>
              <a:pPr/>
              <a:t>‹#›</a:t>
            </a:fld>
            <a:endParaRPr lang="el-GR"/>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58C4EF3-9B99-4591-977E-F29D7C0339C3}" type="datetimeFigureOut">
              <a:rPr lang="el-GR" smtClean="0"/>
              <a:pPr/>
              <a:t>2/5/2014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F8A7F76-D26C-4B31-9BA1-29EFCFD66708}" type="slidenum">
              <a:rPr lang="el-GR" smtClean="0"/>
              <a:pPr/>
              <a:t>‹#›</a:t>
            </a:fld>
            <a:endParaRPr lang="el-GR"/>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58C4EF3-9B99-4591-977E-F29D7C0339C3}" type="datetimeFigureOut">
              <a:rPr lang="el-GR" smtClean="0"/>
              <a:pPr/>
              <a:t>2/5/2014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F8A7F76-D26C-4B31-9BA1-29EFCFD66708}" type="slidenum">
              <a:rPr lang="el-GR" smtClean="0"/>
              <a:pPr/>
              <a:t>‹#›</a:t>
            </a:fld>
            <a:endParaRPr lang="el-GR"/>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58C4EF3-9B99-4591-977E-F29D7C0339C3}" type="datetimeFigureOut">
              <a:rPr lang="el-GR" smtClean="0"/>
              <a:pPr/>
              <a:t>2/5/2014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F8A7F76-D26C-4B31-9BA1-29EFCFD66708}" type="slidenum">
              <a:rPr lang="el-GR" smtClean="0"/>
              <a:pPr/>
              <a:t>‹#›</a:t>
            </a:fld>
            <a:endParaRPr lang="el-G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8C4EF3-9B99-4591-977E-F29D7C0339C3}" type="datetimeFigureOut">
              <a:rPr lang="el-GR" smtClean="0"/>
              <a:pPr/>
              <a:t>2/5/2014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8A7F76-D26C-4B31-9BA1-29EFCFD6670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Κορνίζα"/>
          <p:cNvSpPr/>
          <p:nvPr/>
        </p:nvSpPr>
        <p:spPr>
          <a:xfrm>
            <a:off x="0" y="0"/>
            <a:ext cx="9144000" cy="6858000"/>
          </a:xfrm>
          <a:prstGeom prst="bevel">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l-GR"/>
          </a:p>
        </p:txBody>
      </p:sp>
      <p:sp>
        <p:nvSpPr>
          <p:cNvPr id="2" name="1 - Τίτλος"/>
          <p:cNvSpPr>
            <a:spLocks noGrp="1"/>
          </p:cNvSpPr>
          <p:nvPr>
            <p:ph type="ctrTitle"/>
          </p:nvPr>
        </p:nvSpPr>
        <p:spPr>
          <a:xfrm>
            <a:off x="971600" y="908720"/>
            <a:ext cx="7200800" cy="5040560"/>
          </a:xfrm>
          <a:ln w="76200">
            <a:solidFill>
              <a:schemeClr val="bg1"/>
            </a:solidFill>
          </a:ln>
        </p:spPr>
        <p:style>
          <a:lnRef idx="0">
            <a:schemeClr val="accent6"/>
          </a:lnRef>
          <a:fillRef idx="3">
            <a:schemeClr val="accent6"/>
          </a:fillRef>
          <a:effectRef idx="3">
            <a:schemeClr val="accent6"/>
          </a:effectRef>
          <a:fontRef idx="minor">
            <a:schemeClr val="lt1"/>
          </a:fontRef>
        </p:style>
        <p:txBody>
          <a:bodyPr>
            <a:normAutofit/>
          </a:bodyPr>
          <a:lstStyle/>
          <a:p>
            <a:r>
              <a:rPr lang="el-GR" sz="3200" dirty="0" smtClean="0">
                <a:latin typeface="Segoe Script" pitchFamily="34" charset="0"/>
              </a:rPr>
              <a:t>ΚΛΑΣΙΚΟΣ ΧΟΡΟΣ</a:t>
            </a:r>
            <a:br>
              <a:rPr lang="el-GR" sz="3200" dirty="0" smtClean="0">
                <a:latin typeface="Segoe Script" pitchFamily="34" charset="0"/>
              </a:rPr>
            </a:br>
            <a:r>
              <a:rPr lang="el-GR" sz="3200" dirty="0" smtClean="0">
                <a:latin typeface="Segoe Script" pitchFamily="34" charset="0"/>
              </a:rPr>
              <a:t>ΜΟΝΤΕΡΝΟΣ ΧΟΡΟΣ(</a:t>
            </a:r>
            <a:r>
              <a:rPr lang="en-US" sz="3200" dirty="0" smtClean="0">
                <a:latin typeface="Segoe Script" pitchFamily="34" charset="0"/>
              </a:rPr>
              <a:t>HIP-HOP)</a:t>
            </a:r>
            <a:endParaRPr lang="el-GR" sz="3200" dirty="0">
              <a:latin typeface="Segoe Script" pitchFamily="34" charset="0"/>
            </a:endParaRPr>
          </a:p>
        </p:txBody>
      </p:sp>
      <p:sp>
        <p:nvSpPr>
          <p:cNvPr id="3" name="2 - Υπότιτλος"/>
          <p:cNvSpPr>
            <a:spLocks noGrp="1"/>
          </p:cNvSpPr>
          <p:nvPr>
            <p:ph type="subTitle" idx="1"/>
          </p:nvPr>
        </p:nvSpPr>
        <p:spPr/>
        <p:txBody>
          <a:bodyPr/>
          <a:lstStyle/>
          <a:p>
            <a:r>
              <a:rPr lang="el-GR" dirty="0" smtClean="0">
                <a:solidFill>
                  <a:schemeClr val="bg1"/>
                </a:solidFill>
              </a:rPr>
              <a:t>ΟΜΑΔΑ : «ΤΑ </a:t>
            </a:r>
            <a:r>
              <a:rPr lang="el-GR" dirty="0" smtClean="0">
                <a:solidFill>
                  <a:schemeClr val="bg1"/>
                </a:solidFill>
              </a:rPr>
              <a:t>ΚΟΡΙΤΣΑ</a:t>
            </a:r>
            <a:endParaRPr lang="el-GR" dirty="0" smtClean="0">
              <a:solidFill>
                <a:schemeClr val="bg1"/>
              </a:solidFill>
            </a:endParaRPr>
          </a:p>
          <a:p>
            <a:r>
              <a:rPr lang="el-GR" dirty="0" smtClean="0">
                <a:solidFill>
                  <a:schemeClr val="bg1"/>
                </a:solidFill>
              </a:rPr>
              <a:t>1</a:t>
            </a:r>
            <a:r>
              <a:rPr lang="el-GR" baseline="30000" dirty="0" smtClean="0">
                <a:solidFill>
                  <a:schemeClr val="bg1"/>
                </a:solidFill>
              </a:rPr>
              <a:t>ο</a:t>
            </a:r>
            <a:r>
              <a:rPr lang="el-GR" dirty="0" smtClean="0">
                <a:solidFill>
                  <a:schemeClr val="bg1"/>
                </a:solidFill>
              </a:rPr>
              <a:t> ΓΕΛ ΕΥΚΑΡΠΙΑΣ</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lstStyle/>
          <a:p>
            <a:r>
              <a:rPr lang="el-GR" cap="all" dirty="0" smtClean="0"/>
              <a:t> Το </a:t>
            </a:r>
            <a:r>
              <a:rPr lang="el-GR" cap="all" dirty="0" err="1" smtClean="0"/>
              <a:t>ΑγγλικΟ</a:t>
            </a:r>
            <a:r>
              <a:rPr lang="el-GR" cap="all" dirty="0" smtClean="0"/>
              <a:t> </a:t>
            </a:r>
            <a:r>
              <a:rPr lang="el-GR" cap="all" dirty="0" err="1" smtClean="0"/>
              <a:t>μπαλΕτο</a:t>
            </a:r>
            <a:endParaRPr lang="el-GR" cap="all" dirty="0"/>
          </a:p>
        </p:txBody>
      </p:sp>
      <p:sp>
        <p:nvSpPr>
          <p:cNvPr id="3" name="2 - Θέση περιεχομένου"/>
          <p:cNvSpPr>
            <a:spLocks noGrp="1"/>
          </p:cNvSpPr>
          <p:nvPr>
            <p:ph idx="1"/>
          </p:nvPr>
        </p:nvSpPr>
        <p:spPr/>
        <p:txBody>
          <a:bodyPr/>
          <a:lstStyle/>
          <a:p>
            <a:pPr lvl="0">
              <a:buNone/>
            </a:pPr>
            <a:r>
              <a:rPr lang="el-GR" dirty="0" smtClean="0"/>
              <a:t>   Το </a:t>
            </a:r>
            <a:r>
              <a:rPr lang="el-GR" dirty="0"/>
              <a:t>Αγγλικό μπαλέτο είναι παγκοσμίως γνωστό για τις σχολές </a:t>
            </a:r>
            <a:r>
              <a:rPr lang="el-GR" dirty="0" err="1"/>
              <a:t>Royal</a:t>
            </a:r>
            <a:r>
              <a:rPr lang="el-GR" dirty="0"/>
              <a:t> </a:t>
            </a:r>
            <a:r>
              <a:rPr lang="el-GR" dirty="0" err="1"/>
              <a:t>Academy</a:t>
            </a:r>
            <a:r>
              <a:rPr lang="el-GR" dirty="0"/>
              <a:t> </a:t>
            </a:r>
            <a:r>
              <a:rPr lang="el-GR" dirty="0" err="1"/>
              <a:t>of</a:t>
            </a:r>
            <a:r>
              <a:rPr lang="el-GR" dirty="0"/>
              <a:t> </a:t>
            </a:r>
            <a:r>
              <a:rPr lang="el-GR" dirty="0" err="1"/>
              <a:t>Dance</a:t>
            </a:r>
            <a:r>
              <a:rPr lang="el-GR" dirty="0"/>
              <a:t> και </a:t>
            </a:r>
            <a:r>
              <a:rPr lang="el-GR" dirty="0" err="1"/>
              <a:t>Royal</a:t>
            </a:r>
            <a:r>
              <a:rPr lang="el-GR" dirty="0"/>
              <a:t> </a:t>
            </a:r>
            <a:r>
              <a:rPr lang="el-GR" dirty="0" err="1"/>
              <a:t>School</a:t>
            </a:r>
            <a:r>
              <a:rPr lang="el-GR" dirty="0"/>
              <a:t> </a:t>
            </a:r>
            <a:r>
              <a:rPr lang="el-GR" dirty="0" err="1"/>
              <a:t>of</a:t>
            </a:r>
            <a:r>
              <a:rPr lang="el-GR" dirty="0"/>
              <a:t> </a:t>
            </a:r>
            <a:r>
              <a:rPr lang="el-GR" dirty="0" err="1"/>
              <a:t>Ballet</a:t>
            </a:r>
            <a:r>
              <a:rPr lang="el-GR" dirty="0"/>
              <a:t>. Και οι δύο σχολές εφαρμόζουν παρόμοιες μεθόδους. H μέθοδος R.A.D. (</a:t>
            </a:r>
            <a:r>
              <a:rPr lang="el-GR" dirty="0" err="1"/>
              <a:t>Royal</a:t>
            </a:r>
            <a:r>
              <a:rPr lang="el-GR" dirty="0"/>
              <a:t> </a:t>
            </a:r>
            <a:r>
              <a:rPr lang="el-GR" dirty="0" err="1"/>
              <a:t>Academy</a:t>
            </a:r>
            <a:r>
              <a:rPr lang="el-GR" dirty="0"/>
              <a:t> </a:t>
            </a:r>
            <a:r>
              <a:rPr lang="el-GR" dirty="0" err="1"/>
              <a:t>of</a:t>
            </a:r>
            <a:r>
              <a:rPr lang="el-GR" dirty="0"/>
              <a:t> </a:t>
            </a:r>
            <a:r>
              <a:rPr lang="el-GR" dirty="0" err="1"/>
              <a:t>Dance</a:t>
            </a:r>
            <a:r>
              <a:rPr lang="el-GR" dirty="0"/>
              <a:t>) που ιδρύθηκε το 1920 είναι η πιο διαδεδομένη. </a:t>
            </a:r>
          </a:p>
          <a:p>
            <a:endParaRPr lang="el-GR"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pro-dance.gr/assets/contents/igalleries/b/ballet-im-43.jpg"/>
          <p:cNvPicPr>
            <a:picLocks noChangeAspect="1" noChangeArrowheads="1"/>
          </p:cNvPicPr>
          <p:nvPr/>
        </p:nvPicPr>
        <p:blipFill>
          <a:blip r:embed="rId2" cstate="print"/>
          <a:srcRect/>
          <a:stretch>
            <a:fillRect/>
          </a:stretch>
        </p:blipFill>
        <p:spPr bwMode="auto">
          <a:xfrm>
            <a:off x="1115616" y="686972"/>
            <a:ext cx="6960096" cy="50817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lstStyle/>
          <a:p>
            <a:r>
              <a:rPr lang="el-GR" cap="all" dirty="0" smtClean="0"/>
              <a:t> Το </a:t>
            </a:r>
            <a:r>
              <a:rPr lang="el-GR" cap="all" dirty="0" err="1" smtClean="0"/>
              <a:t>ΙταλικΟ</a:t>
            </a:r>
            <a:r>
              <a:rPr lang="el-GR" cap="all" dirty="0" smtClean="0"/>
              <a:t> </a:t>
            </a:r>
            <a:r>
              <a:rPr lang="el-GR" cap="all" dirty="0" err="1" smtClean="0"/>
              <a:t>μπαλΕτο</a:t>
            </a:r>
            <a:endParaRPr lang="el-GR" cap="all" dirty="0"/>
          </a:p>
        </p:txBody>
      </p:sp>
      <p:sp>
        <p:nvSpPr>
          <p:cNvPr id="3" name="2 - Θέση περιεχομένου"/>
          <p:cNvSpPr>
            <a:spLocks noGrp="1"/>
          </p:cNvSpPr>
          <p:nvPr>
            <p:ph idx="1"/>
          </p:nvPr>
        </p:nvSpPr>
        <p:spPr/>
        <p:txBody>
          <a:bodyPr/>
          <a:lstStyle/>
          <a:p>
            <a:pPr lvl="0">
              <a:buNone/>
            </a:pPr>
            <a:r>
              <a:rPr lang="el-GR" dirty="0" smtClean="0"/>
              <a:t>Η </a:t>
            </a:r>
            <a:r>
              <a:rPr lang="el-GR" dirty="0"/>
              <a:t>Ιταλία έχει μεγάλη ιστορία με το μπαλέτο, και θεωρείται ευρέως ότι ο προάγγελους της σημερινής μορφής του μπαλέτου γεννήθηκε στην Ιταλία κατά την περίοδο της αναγέννησης, πριν ακόμα γίνει δημοφιλές στην Γαλλία</a:t>
            </a: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cov.entertainment.in.gr/Gi/Giselle1_520_b.jpg"/>
          <p:cNvPicPr>
            <a:picLocks noChangeAspect="1" noChangeArrowheads="1"/>
          </p:cNvPicPr>
          <p:nvPr/>
        </p:nvPicPr>
        <p:blipFill>
          <a:blip r:embed="rId2" cstate="print"/>
          <a:srcRect/>
          <a:stretch>
            <a:fillRect/>
          </a:stretch>
        </p:blipFill>
        <p:spPr bwMode="auto">
          <a:xfrm>
            <a:off x="975472" y="764704"/>
            <a:ext cx="6980903" cy="5184576"/>
          </a:xfrm>
          <a:prstGeom prst="flowChartPunchedTape">
            <a:avLst/>
          </a:prstGeom>
          <a:noFill/>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lstStyle/>
          <a:p>
            <a:r>
              <a:rPr lang="el-GR" cap="all" dirty="0" smtClean="0"/>
              <a:t> Το </a:t>
            </a:r>
            <a:r>
              <a:rPr lang="el-GR" cap="all" dirty="0" err="1" smtClean="0"/>
              <a:t>ΚουβανΕζικο</a:t>
            </a:r>
            <a:r>
              <a:rPr lang="el-GR" cap="all" dirty="0" smtClean="0"/>
              <a:t> </a:t>
            </a:r>
            <a:r>
              <a:rPr lang="el-GR" cap="all" dirty="0" err="1" smtClean="0"/>
              <a:t>μπαλΕτο</a:t>
            </a:r>
            <a:endParaRPr lang="el-GR" cap="all" dirty="0"/>
          </a:p>
        </p:txBody>
      </p:sp>
      <p:sp>
        <p:nvSpPr>
          <p:cNvPr id="3" name="2 - Θέση περιεχομένου"/>
          <p:cNvSpPr>
            <a:spLocks noGrp="1"/>
          </p:cNvSpPr>
          <p:nvPr>
            <p:ph idx="1"/>
          </p:nvPr>
        </p:nvSpPr>
        <p:spPr/>
        <p:txBody>
          <a:bodyPr/>
          <a:lstStyle/>
          <a:p>
            <a:pPr lvl="0">
              <a:buNone/>
            </a:pPr>
            <a:r>
              <a:rPr lang="el-GR" dirty="0" smtClean="0"/>
              <a:t>   Το </a:t>
            </a:r>
            <a:r>
              <a:rPr lang="el-GR" dirty="0"/>
              <a:t>μπαλέτο διαδόθηκε στην Κούβα από την </a:t>
            </a:r>
            <a:r>
              <a:rPr lang="el-GR" dirty="0" err="1"/>
              <a:t>Prima</a:t>
            </a:r>
            <a:r>
              <a:rPr lang="el-GR" dirty="0"/>
              <a:t> μπαλαρίνα </a:t>
            </a:r>
            <a:r>
              <a:rPr lang="el-GR" dirty="0" err="1"/>
              <a:t>Assoluta</a:t>
            </a:r>
            <a:r>
              <a:rPr lang="el-GR" dirty="0"/>
              <a:t>, </a:t>
            </a:r>
            <a:r>
              <a:rPr lang="el-GR" dirty="0" err="1"/>
              <a:t>Alicia</a:t>
            </a:r>
            <a:r>
              <a:rPr lang="el-GR" dirty="0"/>
              <a:t> </a:t>
            </a:r>
            <a:r>
              <a:rPr lang="el-GR" dirty="0" err="1"/>
              <a:t>Alonso</a:t>
            </a:r>
            <a:r>
              <a:rPr lang="el-GR" dirty="0"/>
              <a:t>, η οποία μαζί με τον σύζυγό της ίδρυσαν το 1948 το </a:t>
            </a:r>
            <a:r>
              <a:rPr lang="el-GR" dirty="0" err="1"/>
              <a:t>National</a:t>
            </a:r>
            <a:r>
              <a:rPr lang="el-GR" dirty="0"/>
              <a:t> </a:t>
            </a:r>
            <a:r>
              <a:rPr lang="el-GR" dirty="0" err="1"/>
              <a:t>Ballet</a:t>
            </a:r>
            <a:r>
              <a:rPr lang="el-GR" dirty="0"/>
              <a:t> </a:t>
            </a:r>
            <a:r>
              <a:rPr lang="el-GR" dirty="0" err="1"/>
              <a:t>of</a:t>
            </a:r>
            <a:r>
              <a:rPr lang="el-GR" dirty="0"/>
              <a:t> </a:t>
            </a:r>
            <a:r>
              <a:rPr lang="el-GR" dirty="0" err="1"/>
              <a:t>Cuba</a:t>
            </a:r>
            <a:r>
              <a:rPr lang="el-GR" dirty="0"/>
              <a:t> (Εθνικό Μπαλέτο της Κούβας). </a:t>
            </a:r>
          </a:p>
          <a:p>
            <a:pPr>
              <a:buNone/>
            </a:pPr>
            <a:r>
              <a:rPr lang="el-GR" dirty="0"/>
              <a:t> </a:t>
            </a:r>
          </a:p>
          <a:p>
            <a:endParaRPr lang="el-GR" dirty="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2.rizospastis.gr/getImage.do?size=medium&amp;id=231391&amp;format=.jpg"/>
          <p:cNvPicPr>
            <a:picLocks noChangeAspect="1" noChangeArrowheads="1"/>
          </p:cNvPicPr>
          <p:nvPr/>
        </p:nvPicPr>
        <p:blipFill>
          <a:blip r:embed="rId2" cstate="print"/>
          <a:srcRect/>
          <a:stretch>
            <a:fillRect/>
          </a:stretch>
        </p:blipFill>
        <p:spPr bwMode="auto">
          <a:xfrm>
            <a:off x="731573" y="548680"/>
            <a:ext cx="7584842" cy="56886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txBody>
          <a:bodyPr>
            <a:normAutofit fontScale="90000"/>
          </a:bodyPr>
          <a:lstStyle/>
          <a:p>
            <a:r>
              <a:rPr lang="el-GR" dirty="0" smtClean="0"/>
              <a:t/>
            </a:r>
            <a:br>
              <a:rPr lang="el-GR" dirty="0" smtClean="0"/>
            </a:br>
            <a:r>
              <a:rPr lang="el-GR" cap="all" dirty="0" smtClean="0"/>
              <a:t> Το </a:t>
            </a:r>
            <a:r>
              <a:rPr lang="el-GR" cap="all" dirty="0" err="1" smtClean="0"/>
              <a:t>ΔανΕζικο</a:t>
            </a:r>
            <a:r>
              <a:rPr lang="el-GR" cap="all" dirty="0" smtClean="0"/>
              <a:t> </a:t>
            </a:r>
            <a:r>
              <a:rPr lang="el-GR" cap="all" dirty="0" err="1" smtClean="0"/>
              <a:t>μπαλΕτο</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a:bodyPr>
          <a:lstStyle/>
          <a:p>
            <a:pPr lvl="0">
              <a:buNone/>
            </a:pPr>
            <a:r>
              <a:rPr lang="el-GR" dirty="0" smtClean="0"/>
              <a:t>   Η </a:t>
            </a:r>
            <a:r>
              <a:rPr lang="el-GR" dirty="0"/>
              <a:t>σχολή </a:t>
            </a:r>
            <a:r>
              <a:rPr lang="el-GR" dirty="0" err="1"/>
              <a:t>Bournonville</a:t>
            </a:r>
            <a:r>
              <a:rPr lang="el-GR" dirty="0"/>
              <a:t> δεν αποτελεί μόνο μία εκπαιδευτική και τεχνική μέθοδο, αλλά μία χορογραφική σχολή. Επικεντρώνεται κυρίως στο ρομαντικό στιλ, αφού γεννήθηκε κατά την ρομαντική περίοδο του μπαλέτου .</a:t>
            </a:r>
          </a:p>
          <a:p>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4788024" y="4149080"/>
            <a:ext cx="3754388" cy="249924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lstStyle/>
          <a:p>
            <a:r>
              <a:rPr lang="el-GR" cap="all" dirty="0" smtClean="0"/>
              <a:t> Το </a:t>
            </a:r>
            <a:r>
              <a:rPr lang="el-GR" cap="all" dirty="0" err="1" smtClean="0"/>
              <a:t>ΑμερικΑνικο</a:t>
            </a:r>
            <a:r>
              <a:rPr lang="el-GR" cap="all" dirty="0" smtClean="0"/>
              <a:t> </a:t>
            </a:r>
            <a:r>
              <a:rPr lang="el-GR" cap="all" dirty="0" err="1" smtClean="0"/>
              <a:t>μπαλΕτο</a:t>
            </a:r>
            <a:endParaRPr lang="el-GR" cap="all" dirty="0"/>
          </a:p>
        </p:txBody>
      </p:sp>
      <p:sp>
        <p:nvSpPr>
          <p:cNvPr id="3" name="2 - Θέση περιεχομένου"/>
          <p:cNvSpPr>
            <a:spLocks noGrp="1"/>
          </p:cNvSpPr>
          <p:nvPr>
            <p:ph idx="1"/>
          </p:nvPr>
        </p:nvSpPr>
        <p:spPr/>
        <p:txBody>
          <a:bodyPr/>
          <a:lstStyle/>
          <a:p>
            <a:pPr lvl="0">
              <a:buNone/>
            </a:pPr>
            <a:r>
              <a:rPr lang="el-GR" dirty="0" smtClean="0"/>
              <a:t>   Το </a:t>
            </a:r>
            <a:r>
              <a:rPr lang="el-GR" dirty="0"/>
              <a:t>Αμερικάνικο μπαλέτο στηρίζει το εκπαιδευτικό του σύστημα στην μέθοδο </a:t>
            </a:r>
            <a:r>
              <a:rPr lang="el-GR" dirty="0" err="1"/>
              <a:t>Balanchine</a:t>
            </a:r>
            <a:r>
              <a:rPr lang="el-GR" dirty="0"/>
              <a:t>. Η σχολή </a:t>
            </a:r>
            <a:r>
              <a:rPr lang="el-GR" dirty="0" err="1"/>
              <a:t>Balanchine</a:t>
            </a:r>
            <a:r>
              <a:rPr lang="el-GR" dirty="0"/>
              <a:t> αποτελεί μία τεχνική μπαλέτου που αναπτύχθηκε από τον χορογράφο </a:t>
            </a:r>
            <a:r>
              <a:rPr lang="el-GR" dirty="0" err="1"/>
              <a:t>George</a:t>
            </a:r>
            <a:r>
              <a:rPr lang="el-GR" dirty="0"/>
              <a:t> </a:t>
            </a:r>
            <a:r>
              <a:rPr lang="el-GR" dirty="0" err="1"/>
              <a:t>Balanchine</a:t>
            </a:r>
            <a:r>
              <a:rPr lang="el-GR" dirty="0"/>
              <a:t>, από τον οποία πήρε και την ονομασία της.</a:t>
            </a:r>
          </a:p>
          <a:p>
            <a:endParaRPr lang="el-GR"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28674" name="Picture 2" descr="http://3.bp.blogspot.com/-yYyvhMsgqzs/TsOqTmqz2YI/AAAAAAAAARc/Ge9Uiiuv3Ng/s1600/lacarr01.jpg"/>
          <p:cNvPicPr>
            <a:picLocks noChangeAspect="1" noChangeArrowheads="1"/>
          </p:cNvPicPr>
          <p:nvPr/>
        </p:nvPicPr>
        <p:blipFill>
          <a:blip r:embed="rId2" cstate="print"/>
          <a:srcRect/>
          <a:stretch>
            <a:fillRect/>
          </a:stretch>
        </p:blipFill>
        <p:spPr bwMode="auto">
          <a:xfrm>
            <a:off x="611560" y="548680"/>
            <a:ext cx="7992888" cy="576674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Κορνίζα"/>
          <p:cNvSpPr/>
          <p:nvPr/>
        </p:nvSpPr>
        <p:spPr>
          <a:xfrm>
            <a:off x="0" y="0"/>
            <a:ext cx="9144000" cy="6858000"/>
          </a:xfrm>
          <a:prstGeom prst="bevel">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l-GR"/>
          </a:p>
        </p:txBody>
      </p:sp>
      <p:sp>
        <p:nvSpPr>
          <p:cNvPr id="2" name="1 - Τίτλος"/>
          <p:cNvSpPr>
            <a:spLocks noGrp="1"/>
          </p:cNvSpPr>
          <p:nvPr>
            <p:ph type="ctrTitle"/>
          </p:nvPr>
        </p:nvSpPr>
        <p:spPr>
          <a:xfrm>
            <a:off x="899592" y="980728"/>
            <a:ext cx="7344816" cy="4968552"/>
          </a:xfrm>
          <a:ln w="76200">
            <a:solidFill>
              <a:schemeClr val="bg1"/>
            </a:solidFill>
          </a:ln>
        </p:spPr>
        <p:style>
          <a:lnRef idx="1">
            <a:schemeClr val="accent6"/>
          </a:lnRef>
          <a:fillRef idx="3">
            <a:schemeClr val="accent6"/>
          </a:fillRef>
          <a:effectRef idx="2">
            <a:schemeClr val="accent6"/>
          </a:effectRef>
          <a:fontRef idx="minor">
            <a:schemeClr val="lt1"/>
          </a:fontRef>
        </p:style>
        <p:txBody>
          <a:bodyPr>
            <a:normAutofit/>
          </a:bodyPr>
          <a:lstStyle/>
          <a:p>
            <a:r>
              <a:rPr lang="en-US" sz="8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HIP HOP</a:t>
            </a:r>
            <a:endParaRPr lang="el-GR" sz="8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Κορνίζα"/>
          <p:cNvSpPr/>
          <p:nvPr/>
        </p:nvSpPr>
        <p:spPr>
          <a:xfrm>
            <a:off x="0" y="0"/>
            <a:ext cx="9144000" cy="6858000"/>
          </a:xfrm>
          <a:prstGeom prst="bevel">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l-GR"/>
          </a:p>
        </p:txBody>
      </p:sp>
      <p:sp>
        <p:nvSpPr>
          <p:cNvPr id="2" name="1 - Τίτλος"/>
          <p:cNvSpPr>
            <a:spLocks noGrp="1"/>
          </p:cNvSpPr>
          <p:nvPr>
            <p:ph type="ctrTitle"/>
          </p:nvPr>
        </p:nvSpPr>
        <p:spPr>
          <a:xfrm>
            <a:off x="971600" y="980728"/>
            <a:ext cx="7272808" cy="4896543"/>
          </a:xfrm>
          <a:ln w="76200">
            <a:solidFill>
              <a:schemeClr val="bg1"/>
            </a:solidFill>
          </a:ln>
        </p:spPr>
        <p:style>
          <a:lnRef idx="1">
            <a:schemeClr val="accent6"/>
          </a:lnRef>
          <a:fillRef idx="3">
            <a:schemeClr val="accent6"/>
          </a:fillRef>
          <a:effectRef idx="2">
            <a:schemeClr val="accent6"/>
          </a:effectRef>
          <a:fontRef idx="minor">
            <a:schemeClr val="lt1"/>
          </a:fontRef>
        </p:style>
        <p:txBody>
          <a:bodyPr>
            <a:normAutofit/>
          </a:bodyPr>
          <a:lstStyle/>
          <a:p>
            <a:r>
              <a:rPr lang="el-GR" sz="9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ΜΠΑΛΕΤΟ</a:t>
            </a:r>
            <a:endParaRPr lang="el-G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lstStyle/>
          <a:p>
            <a:r>
              <a:rPr lang="en-US" dirty="0" smtClean="0"/>
              <a:t>HIP HOP</a:t>
            </a:r>
            <a:endParaRPr lang="el-GR" dirty="0"/>
          </a:p>
        </p:txBody>
      </p:sp>
      <p:sp>
        <p:nvSpPr>
          <p:cNvPr id="3" name="2 - Θέση περιεχομένου"/>
          <p:cNvSpPr>
            <a:spLocks noGrp="1"/>
          </p:cNvSpPr>
          <p:nvPr>
            <p:ph idx="1"/>
          </p:nvPr>
        </p:nvSpPr>
        <p:spPr/>
        <p:txBody>
          <a:bodyPr>
            <a:normAutofit fontScale="92500" lnSpcReduction="10000"/>
          </a:bodyPr>
          <a:lstStyle/>
          <a:p>
            <a:pPr>
              <a:buNone/>
            </a:pPr>
            <a:r>
              <a:rPr lang="en-US" dirty="0" smtClean="0"/>
              <a:t>    </a:t>
            </a:r>
            <a:r>
              <a:rPr lang="el-GR" dirty="0" smtClean="0"/>
              <a:t>Το </a:t>
            </a:r>
            <a:r>
              <a:rPr lang="el-GR" dirty="0" err="1"/>
              <a:t>Χιπ</a:t>
            </a:r>
            <a:r>
              <a:rPr lang="el-GR" dirty="0"/>
              <a:t> </a:t>
            </a:r>
            <a:r>
              <a:rPr lang="el-GR" dirty="0" err="1"/>
              <a:t>χοπ</a:t>
            </a:r>
            <a:r>
              <a:rPr lang="el-GR" dirty="0"/>
              <a:t> (</a:t>
            </a:r>
            <a:r>
              <a:rPr lang="el-GR" dirty="0" err="1"/>
              <a:t>Hip</a:t>
            </a:r>
            <a:r>
              <a:rPr lang="el-GR" dirty="0"/>
              <a:t>-</a:t>
            </a:r>
            <a:r>
              <a:rPr lang="el-GR" dirty="0" err="1"/>
              <a:t>Hop</a:t>
            </a:r>
            <a:r>
              <a:rPr lang="el-GR" dirty="0"/>
              <a:t>) δεν είναι ένας είδος μουσικής ή ένα είδος χορού, αλλά μία κουλτούρα που αποτελείται από 4 στοιχεία:</a:t>
            </a:r>
          </a:p>
          <a:p>
            <a:r>
              <a:rPr lang="el-GR" dirty="0"/>
              <a:t>Ραπ (Ο στίχος) :)</a:t>
            </a:r>
          </a:p>
          <a:p>
            <a:r>
              <a:rPr lang="el-GR" dirty="0" err="1"/>
              <a:t>Μπι</a:t>
            </a:r>
            <a:r>
              <a:rPr lang="el-GR" dirty="0"/>
              <a:t>-</a:t>
            </a:r>
            <a:r>
              <a:rPr lang="el-GR" dirty="0" err="1"/>
              <a:t>Μπόϊνγκ</a:t>
            </a:r>
            <a:r>
              <a:rPr lang="el-GR" dirty="0"/>
              <a:t> (O χορός - ευρέως γνωστός ως Μπρέικ </a:t>
            </a:r>
            <a:r>
              <a:rPr lang="el-GR" dirty="0" err="1"/>
              <a:t>Ντανς</a:t>
            </a:r>
            <a:r>
              <a:rPr lang="el-GR" dirty="0"/>
              <a:t>)</a:t>
            </a:r>
          </a:p>
          <a:p>
            <a:r>
              <a:rPr lang="el-GR" dirty="0" err="1"/>
              <a:t>Djing</a:t>
            </a:r>
            <a:r>
              <a:rPr lang="el-GR" dirty="0"/>
              <a:t>(Η μουσική)</a:t>
            </a:r>
          </a:p>
          <a:p>
            <a:r>
              <a:rPr lang="el-GR" dirty="0" err="1"/>
              <a:t>Γκραφίτι</a:t>
            </a:r>
            <a:r>
              <a:rPr lang="el-GR" dirty="0"/>
              <a:t>(Η εικόνα)</a:t>
            </a:r>
          </a:p>
          <a:p>
            <a:pPr>
              <a:buNone/>
            </a:pPr>
            <a:r>
              <a:rPr lang="el-GR" dirty="0"/>
              <a:t> </a:t>
            </a:r>
          </a:p>
          <a:p>
            <a:endParaRPr lang="el-GR" dirty="0"/>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683568" y="548680"/>
            <a:ext cx="7848872" cy="575560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971600" y="908720"/>
            <a:ext cx="7258000" cy="5217443"/>
          </a:xfrm>
          <a:ln w="76200">
            <a:solidFill>
              <a:schemeClr val="tx1">
                <a:lumMod val="95000"/>
                <a:lumOff val="5000"/>
              </a:schemeClr>
            </a:solidFill>
            <a:prstDash val="sysDash"/>
          </a:ln>
        </p:spPr>
        <p:txBody>
          <a:bodyPr>
            <a:normAutofit fontScale="85000" lnSpcReduction="20000"/>
          </a:bodyPr>
          <a:lstStyle/>
          <a:p>
            <a:pPr>
              <a:buNone/>
            </a:pPr>
            <a:r>
              <a:rPr lang="en-US" dirty="0" smtClean="0"/>
              <a:t>    </a:t>
            </a:r>
            <a:r>
              <a:rPr lang="el-GR" dirty="0" smtClean="0"/>
              <a:t>Το </a:t>
            </a:r>
            <a:r>
              <a:rPr lang="el-GR" dirty="0" err="1"/>
              <a:t>Χιπ</a:t>
            </a:r>
            <a:r>
              <a:rPr lang="el-GR" dirty="0"/>
              <a:t> </a:t>
            </a:r>
            <a:r>
              <a:rPr lang="el-GR" dirty="0" err="1"/>
              <a:t>χοπ</a:t>
            </a:r>
            <a:r>
              <a:rPr lang="el-GR" dirty="0"/>
              <a:t> αναπτύχθηκε σε υποβαθμισμένες περιοχές των ΗΠΑ, όπως το Μπρονξ στη Νέα Υόρκη και σε άλλες μεγάλες πόλεις όπου υπήρχε μεγάλη ανεργία και φτώχεια. Τα 4 στοιχεία δεν αναπτύχθηκαν την ίδια χρονική στιγμή αλλά σε διαφορετικές χρονικές περιόδους. Οι ρίζες του ανάγονται στην δεκαετία του '70, όταν άρχισαν δειλά </a:t>
            </a:r>
            <a:r>
              <a:rPr lang="el-GR" dirty="0" err="1"/>
              <a:t>δειλά</a:t>
            </a:r>
            <a:r>
              <a:rPr lang="el-GR" dirty="0"/>
              <a:t> τα πρώτα </a:t>
            </a:r>
            <a:r>
              <a:rPr lang="el-GR" dirty="0" err="1"/>
              <a:t>βήματα.Ο</a:t>
            </a:r>
            <a:r>
              <a:rPr lang="el-GR" dirty="0"/>
              <a:t> πατέρας του </a:t>
            </a:r>
            <a:r>
              <a:rPr lang="el-GR" dirty="0" err="1"/>
              <a:t>hip</a:t>
            </a:r>
            <a:r>
              <a:rPr lang="el-GR" dirty="0"/>
              <a:t>-</a:t>
            </a:r>
            <a:r>
              <a:rPr lang="el-GR" dirty="0" err="1"/>
              <a:t>hop</a:t>
            </a:r>
            <a:r>
              <a:rPr lang="el-GR" dirty="0"/>
              <a:t> θεωρείται ο </a:t>
            </a:r>
            <a:r>
              <a:rPr lang="el-GR" dirty="0" err="1"/>
              <a:t>Kool</a:t>
            </a:r>
            <a:r>
              <a:rPr lang="el-GR" dirty="0"/>
              <a:t> </a:t>
            </a:r>
            <a:r>
              <a:rPr lang="el-GR" dirty="0" err="1"/>
              <a:t>Herc</a:t>
            </a:r>
            <a:r>
              <a:rPr lang="el-GR" dirty="0"/>
              <a:t> ενώ νονός ο </a:t>
            </a:r>
            <a:r>
              <a:rPr lang="el-GR" dirty="0" err="1"/>
              <a:t>Afrika</a:t>
            </a:r>
            <a:r>
              <a:rPr lang="el-GR" dirty="0"/>
              <a:t> </a:t>
            </a:r>
            <a:r>
              <a:rPr lang="el-GR" dirty="0" err="1"/>
              <a:t>Bambaataa</a:t>
            </a:r>
            <a:r>
              <a:rPr lang="el-GR" dirty="0"/>
              <a:t> ο οποίος είναι ένας από τους τρεις βασικούς δημιουργούς του </a:t>
            </a:r>
            <a:r>
              <a:rPr lang="el-GR" dirty="0" err="1"/>
              <a:t>break</a:t>
            </a:r>
            <a:r>
              <a:rPr lang="el-GR" dirty="0"/>
              <a:t>-</a:t>
            </a:r>
            <a:r>
              <a:rPr lang="el-GR" dirty="0" err="1"/>
              <a:t>beat</a:t>
            </a:r>
            <a:r>
              <a:rPr lang="el-GR" dirty="0"/>
              <a:t> </a:t>
            </a:r>
            <a:r>
              <a:rPr lang="el-GR" dirty="0" err="1"/>
              <a:t>deejaying</a:t>
            </a:r>
            <a:r>
              <a:rPr lang="el-GR" dirty="0"/>
              <a:t> και είναι επίσης ο κύριος συντελεστής της διάδοσης της ραπ και της </a:t>
            </a:r>
            <a:r>
              <a:rPr lang="el-GR" dirty="0" err="1"/>
              <a:t>χιπ</a:t>
            </a:r>
            <a:r>
              <a:rPr lang="el-GR" dirty="0"/>
              <a:t> </a:t>
            </a:r>
            <a:r>
              <a:rPr lang="el-GR" dirty="0" err="1"/>
              <a:t>χοπ</a:t>
            </a:r>
            <a:r>
              <a:rPr lang="el-GR" dirty="0"/>
              <a:t> κουλτούρας σε όλο τον κόσμο.</a:t>
            </a:r>
          </a:p>
          <a:p>
            <a:endParaRPr lang="el-GR" dirty="0"/>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northshoredancecentre.co.nz/images/Sinstars_nbfg_sm.jpg?924"/>
          <p:cNvPicPr>
            <a:picLocks noChangeAspect="1" noChangeArrowheads="1"/>
          </p:cNvPicPr>
          <p:nvPr/>
        </p:nvPicPr>
        <p:blipFill>
          <a:blip r:embed="rId2" cstate="print"/>
          <a:srcRect/>
          <a:stretch>
            <a:fillRect/>
          </a:stretch>
        </p:blipFill>
        <p:spPr bwMode="auto">
          <a:xfrm>
            <a:off x="971600" y="548680"/>
            <a:ext cx="7421968" cy="5667684"/>
          </a:xfrm>
          <a:prstGeom prst="rect">
            <a:avLst/>
          </a:prstGeom>
          <a:noFill/>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Επεξήγηση με επάνω βέλος"/>
          <p:cNvSpPr/>
          <p:nvPr/>
        </p:nvSpPr>
        <p:spPr>
          <a:xfrm>
            <a:off x="971600" y="2060848"/>
            <a:ext cx="7200800" cy="4032448"/>
          </a:xfrm>
          <a:prstGeom prst="upArrowCallout">
            <a:avLst/>
          </a:prstGeom>
          <a:solidFill>
            <a:schemeClr val="accent6"/>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2 - Θέση περιεχομένου"/>
          <p:cNvSpPr>
            <a:spLocks noGrp="1"/>
          </p:cNvSpPr>
          <p:nvPr>
            <p:ph idx="4294967295"/>
          </p:nvPr>
        </p:nvSpPr>
        <p:spPr>
          <a:xfrm>
            <a:off x="971600" y="3573016"/>
            <a:ext cx="7258000" cy="2553147"/>
          </a:xfrm>
        </p:spPr>
        <p:txBody>
          <a:bodyPr>
            <a:normAutofit fontScale="92500" lnSpcReduction="20000"/>
          </a:bodyPr>
          <a:lstStyle/>
          <a:p>
            <a:r>
              <a:rPr lang="en-US" dirty="0" smtClean="0"/>
              <a:t> </a:t>
            </a:r>
            <a:r>
              <a:rPr lang="el-GR" dirty="0" smtClean="0"/>
              <a:t>Το Beatbox δεν είναι φτιαγμένο για την hip hop μουσική. Χρησιμοποιήθηκε για να δίνουν μουσική-ρυθμό στους mc's για να μπορέσουν να τραγουδήσουν ή να δώσουν μια σειρά ρυθμού στους στίχους των mc's</a:t>
            </a:r>
            <a:r>
              <a:rPr lang="en-US" dirty="0" smtClean="0"/>
              <a:t>.</a:t>
            </a:r>
            <a:endParaRPr lang="el-GR" dirty="0"/>
          </a:p>
        </p:txBody>
      </p:sp>
      <p:pic>
        <p:nvPicPr>
          <p:cNvPr id="6146" name="Picture 2" descr="http://www.beatbydre.fr/317-2138-large/casque-beats-beatbox-bluetooth-gris-livraison-gratuite-22.jpg"/>
          <p:cNvPicPr>
            <a:picLocks noChangeAspect="1" noChangeArrowheads="1"/>
          </p:cNvPicPr>
          <p:nvPr/>
        </p:nvPicPr>
        <p:blipFill>
          <a:blip r:embed="rId2" cstate="print"/>
          <a:srcRect t="22680" b="19361"/>
          <a:stretch>
            <a:fillRect/>
          </a:stretch>
        </p:blipFill>
        <p:spPr bwMode="auto">
          <a:xfrm>
            <a:off x="3131840" y="548680"/>
            <a:ext cx="2857500" cy="1656184"/>
          </a:xfrm>
          <a:prstGeom prst="rect">
            <a:avLst/>
          </a:prstGeom>
          <a:noFill/>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lstStyle/>
          <a:p>
            <a:r>
              <a:rPr lang="el-GR" dirty="0" smtClean="0"/>
              <a:t>ΟΜΑΔΑ «ΤΑ ΚΟΡΙΤΣΙΑ»</a:t>
            </a:r>
            <a:endParaRPr lang="el-GR" dirty="0"/>
          </a:p>
        </p:txBody>
      </p:sp>
      <p:sp>
        <p:nvSpPr>
          <p:cNvPr id="3" name="2 - Θέση περιεχομένου"/>
          <p:cNvSpPr>
            <a:spLocks noGrp="1"/>
          </p:cNvSpPr>
          <p:nvPr>
            <p:ph idx="1"/>
          </p:nvPr>
        </p:nvSpPr>
        <p:spPr>
          <a:xfrm>
            <a:off x="395536" y="2420888"/>
            <a:ext cx="8229600" cy="1440161"/>
          </a:xfrm>
          <a:solidFill>
            <a:schemeClr val="accent6">
              <a:lumMod val="60000"/>
              <a:lumOff val="40000"/>
            </a:schemeClr>
          </a:solidFill>
          <a:ln w="38100">
            <a:solidFill>
              <a:schemeClr val="accent6">
                <a:lumMod val="75000"/>
              </a:schemeClr>
            </a:solidFill>
          </a:ln>
        </p:spPr>
        <p:txBody>
          <a:bodyPr>
            <a:normAutofit/>
          </a:bodyPr>
          <a:lstStyle/>
          <a:p>
            <a:r>
              <a:rPr lang="el-GR" dirty="0" smtClean="0"/>
              <a:t>   </a:t>
            </a:r>
            <a:r>
              <a:rPr lang="el-GR" dirty="0" err="1" smtClean="0"/>
              <a:t>Σταμπούλη</a:t>
            </a:r>
            <a:r>
              <a:rPr lang="el-GR" dirty="0" smtClean="0"/>
              <a:t> Αναστασία</a:t>
            </a:r>
          </a:p>
          <a:p>
            <a:r>
              <a:rPr lang="el-GR" dirty="0"/>
              <a:t>  </a:t>
            </a:r>
            <a:r>
              <a:rPr lang="el-GR" dirty="0" smtClean="0"/>
              <a:t> Σωτηριάδου Γεωργία</a:t>
            </a:r>
            <a:endParaRPr lang="en-US" dirty="0" smtClean="0"/>
          </a:p>
          <a:p>
            <a:endParaRPr lang="en-US" dirty="0" smtClean="0"/>
          </a:p>
          <a:p>
            <a:endParaRPr lang="en-US" dirty="0" smtClean="0"/>
          </a:p>
          <a:p>
            <a:pPr>
              <a:buNone/>
            </a:pPr>
            <a:endParaRPr lang="el-GR" dirty="0"/>
          </a:p>
        </p:txBody>
      </p:sp>
      <p:sp>
        <p:nvSpPr>
          <p:cNvPr id="4" name="3 - Ορθογώνιο"/>
          <p:cNvSpPr/>
          <p:nvPr/>
        </p:nvSpPr>
        <p:spPr>
          <a:xfrm>
            <a:off x="1619672" y="4869160"/>
            <a:ext cx="5932686" cy="1175706"/>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342900" lvl="0" indent="-342900" algn="ctr">
              <a:spcBef>
                <a:spcPct val="20000"/>
              </a:spcBef>
            </a:pPr>
            <a:r>
              <a:rPr lang="el-GR" sz="3200" dirty="0" smtClean="0">
                <a:solidFill>
                  <a:prstClr val="black"/>
                </a:solidFill>
              </a:rPr>
              <a:t>ΥΠΕΥΘΥΝΗ ΚΑΘΗΓΗΤΡΙΑ: </a:t>
            </a:r>
          </a:p>
          <a:p>
            <a:pPr marL="342900" lvl="0" indent="-342900" algn="ctr">
              <a:spcBef>
                <a:spcPct val="20000"/>
              </a:spcBef>
            </a:pPr>
            <a:r>
              <a:rPr lang="el-GR" sz="3200" dirty="0" smtClean="0">
                <a:solidFill>
                  <a:prstClr val="black"/>
                </a:solidFill>
              </a:rPr>
              <a:t> ΠΑΠΠΑ</a:t>
            </a:r>
            <a:r>
              <a:rPr lang="en-US" sz="3200" dirty="0" smtClean="0">
                <a:solidFill>
                  <a:prstClr val="black"/>
                </a:solidFill>
              </a:rPr>
              <a:t> O</a:t>
            </a:r>
            <a:r>
              <a:rPr lang="el-GR" sz="3200" smtClean="0">
                <a:solidFill>
                  <a:prstClr val="black"/>
                </a:solidFill>
              </a:rPr>
              <a:t>ΛΥΜΠΙΑ</a:t>
            </a:r>
            <a:endParaRPr lang="el-GR" sz="3200" dirty="0" smtClean="0">
              <a:solidFill>
                <a:prstClr val="black"/>
              </a:solidFill>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404664"/>
            <a:ext cx="3008313" cy="504056"/>
          </a:xfrm>
        </p:spPr>
        <p:style>
          <a:lnRef idx="3">
            <a:schemeClr val="lt1"/>
          </a:lnRef>
          <a:fillRef idx="1">
            <a:schemeClr val="accent6"/>
          </a:fillRef>
          <a:effectRef idx="1">
            <a:schemeClr val="accent6"/>
          </a:effectRef>
          <a:fontRef idx="minor">
            <a:schemeClr val="lt1"/>
          </a:fontRef>
        </p:style>
        <p:txBody>
          <a:bodyPr/>
          <a:lstStyle/>
          <a:p>
            <a:pPr algn="ctr"/>
            <a:r>
              <a:rPr lang="el-GR" dirty="0" smtClean="0"/>
              <a:t> </a:t>
            </a:r>
            <a:r>
              <a:rPr lang="el-GR" u="sng" dirty="0" smtClean="0"/>
              <a:t>ΙΣΤΟΡΙΑ ΜΠΑΛΕΤΟΥ</a:t>
            </a:r>
            <a:endParaRPr lang="el-GR" dirty="0"/>
          </a:p>
        </p:txBody>
      </p:sp>
      <p:sp>
        <p:nvSpPr>
          <p:cNvPr id="3" name="2 - Θέση περιεχομένου"/>
          <p:cNvSpPr>
            <a:spLocks noGrp="1"/>
          </p:cNvSpPr>
          <p:nvPr>
            <p:ph idx="1"/>
          </p:nvPr>
        </p:nvSpPr>
        <p:spPr/>
        <p:txBody>
          <a:bodyPr>
            <a:normAutofit/>
          </a:bodyPr>
          <a:lstStyle/>
          <a:p>
            <a:pPr>
              <a:buNone/>
            </a:pPr>
            <a:r>
              <a:rPr lang="el-GR" dirty="0"/>
              <a:t> </a:t>
            </a:r>
          </a:p>
          <a:p>
            <a:pPr>
              <a:buNone/>
            </a:pPr>
            <a:r>
              <a:rPr lang="el-GR" dirty="0"/>
              <a:t> </a:t>
            </a:r>
          </a:p>
          <a:p>
            <a:endParaRPr lang="el-GR" dirty="0"/>
          </a:p>
        </p:txBody>
      </p:sp>
      <p:sp>
        <p:nvSpPr>
          <p:cNvPr id="5" name="4 - Θέση κειμένου"/>
          <p:cNvSpPr>
            <a:spLocks noGrp="1"/>
          </p:cNvSpPr>
          <p:nvPr>
            <p:ph type="body" sz="half" idx="2"/>
          </p:nvPr>
        </p:nvSpPr>
        <p:spPr>
          <a:xfrm>
            <a:off x="457200" y="1052736"/>
            <a:ext cx="3754760" cy="5073427"/>
          </a:xfrm>
        </p:spPr>
        <p:txBody>
          <a:bodyPr>
            <a:noAutofit/>
          </a:bodyPr>
          <a:lstStyle/>
          <a:p>
            <a:r>
              <a:rPr lang="el-GR" sz="2000" dirty="0" smtClean="0">
                <a:latin typeface="Comic Sans MS" pitchFamily="66" charset="0"/>
              </a:rPr>
              <a:t> Το μπαλέτο γεννήθηκε και αναπτύχθηκε ως ξεχωριστό είδος χορού στην Ιταλία, όσο παράξενο κι αν φαίνεται. Η ονομασία του προέρχεται από την ιταλική λέξη </a:t>
            </a:r>
            <a:r>
              <a:rPr lang="el-GR" sz="2000" dirty="0" err="1" smtClean="0">
                <a:latin typeface="Comic Sans MS" pitchFamily="66" charset="0"/>
              </a:rPr>
              <a:t>ballare</a:t>
            </a:r>
            <a:r>
              <a:rPr lang="el-GR" sz="2000" dirty="0" smtClean="0">
                <a:latin typeface="Comic Sans MS" pitchFamily="66" charset="0"/>
              </a:rPr>
              <a:t> (</a:t>
            </a:r>
            <a:r>
              <a:rPr lang="el-GR" sz="2000" dirty="0" err="1" smtClean="0">
                <a:latin typeface="Comic Sans MS" pitchFamily="66" charset="0"/>
              </a:rPr>
              <a:t>ballet</a:t>
            </a:r>
            <a:r>
              <a:rPr lang="el-GR" sz="2000" dirty="0" smtClean="0">
                <a:latin typeface="Comic Sans MS" pitchFamily="66" charset="0"/>
              </a:rPr>
              <a:t>), που σημαίνει «χορεύω». Εμφανίστηκε για πρώτη φορά στα τέλη του 15ου αιώνα στην περίοδο της ιταλικής Αναγέννησης και αργότερα διαδόθηκε στην Γαλλία, όπου εξελίχθηκε ως χορευτικό είδος. Μετά το 1850 το μπαλέτο άρχισε να φθίνει με τα κοστούμια και τις χορογραφίες να έχουν γίνει στερεότυπα και αδιάφορα.</a:t>
            </a:r>
            <a:endParaRPr lang="el-GR" sz="2000" dirty="0"/>
          </a:p>
        </p:txBody>
      </p:sp>
      <p:pic>
        <p:nvPicPr>
          <p:cNvPr id="9218" name="Picture 2" descr="http://3.bp.blogspot.com/-UI-G6M68X_0/TsOqbIP85OI/AAAAAAAAARk/cd7RdVk8yUs/s1600/swan_lake_2.jpg"/>
          <p:cNvPicPr>
            <a:picLocks noChangeAspect="1" noChangeArrowheads="1"/>
          </p:cNvPicPr>
          <p:nvPr/>
        </p:nvPicPr>
        <p:blipFill>
          <a:blip r:embed="rId2" cstate="print"/>
          <a:srcRect/>
          <a:stretch>
            <a:fillRect/>
          </a:stretch>
        </p:blipFill>
        <p:spPr bwMode="auto">
          <a:xfrm>
            <a:off x="4139952" y="692696"/>
            <a:ext cx="4762500" cy="5403701"/>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a:ln/>
        </p:spPr>
        <p:style>
          <a:lnRef idx="3">
            <a:schemeClr val="lt1"/>
          </a:lnRef>
          <a:fillRef idx="1">
            <a:schemeClr val="accent6"/>
          </a:fillRef>
          <a:effectRef idx="1">
            <a:schemeClr val="accent6"/>
          </a:effectRef>
          <a:fontRef idx="minor">
            <a:schemeClr val="lt1"/>
          </a:fontRef>
        </p:style>
        <p:txBody>
          <a:bodyPr anchor="ctr" anchorCtr="1">
            <a:normAutofit fontScale="90000"/>
          </a:bodyPr>
          <a:lstStyle/>
          <a:p>
            <a:r>
              <a:rPr lang="el-GR" dirty="0" smtClean="0"/>
              <a:t/>
            </a:r>
            <a:br>
              <a:rPr lang="el-GR" dirty="0" smtClean="0"/>
            </a:br>
            <a:r>
              <a:rPr lang="el-GR" dirty="0" smtClean="0"/>
              <a:t>ΗΛΙΚΙΕΣ ΓΙΑ ΜΠΑΛΕΤΟ</a:t>
            </a:r>
            <a:br>
              <a:rPr lang="el-GR" dirty="0" smtClean="0"/>
            </a:br>
            <a:endParaRPr lang="el-GR" dirty="0"/>
          </a:p>
        </p:txBody>
      </p:sp>
      <p:sp>
        <p:nvSpPr>
          <p:cNvPr id="3" name="2 - Θέση περιεχομένου"/>
          <p:cNvSpPr>
            <a:spLocks noGrp="1"/>
          </p:cNvSpPr>
          <p:nvPr>
            <p:ph idx="1"/>
          </p:nvPr>
        </p:nvSpPr>
        <p:spPr/>
        <p:txBody>
          <a:bodyPr>
            <a:normAutofit fontScale="92500" lnSpcReduction="20000"/>
          </a:bodyPr>
          <a:lstStyle/>
          <a:p>
            <a:pPr>
              <a:buNone/>
            </a:pPr>
            <a:r>
              <a:rPr lang="el-GR" dirty="0" smtClean="0"/>
              <a:t>   Το </a:t>
            </a:r>
            <a:r>
              <a:rPr lang="el-GR" dirty="0"/>
              <a:t>μπαλέτο είναι ένας πολύ απαιτητικός χορός που χρειάζεται πειθαρχεία και προσήλωση. Περιλαμβάνει ξενόγλωσσους ορισμούς και δύσκολες κινήσεις που, όπως είναι φυσικό, είναι δύσκολο να κατανοήσει ένα μικρό παιδί. Σε όλες τις ακαδημίες μπαλέτου και στις επαγγελματικές σχολές μπαλέτου η εκπαίδευση των παιδιών ξεκινά μετά την ηλικία των οχτώ ετών. Σε αυτή την ηλικία, το παιδί έχει ήδη ξεκινήσει το σχολείο, έχει αρχίσει να κοινωνικοποιείται και μπορεί να πάρει κάποιες αποφάσεις για τον εαυτό του (όπως για τις ασχολίες του). </a:t>
            </a:r>
          </a:p>
          <a:p>
            <a:endParaRPr lang="el-GR"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tatic.vita.gr/16069037_baleto.limghandler.jpg?i=aT1maWxlcyUyZjElMmZtZWRpYSUyZjIwMTMlMmYwOSUyZjA0JTJmMTYwNjkwMzdfYmFsZXRvLmpwZyZ3PTY1MCZoPTQ3MCZzdD10cnVlJmJnPTE2Nzc3MjE1JmNyPXRydWUmYXQ9NA%3D%3D"/>
          <p:cNvPicPr>
            <a:picLocks noChangeAspect="1" noChangeArrowheads="1"/>
          </p:cNvPicPr>
          <p:nvPr/>
        </p:nvPicPr>
        <p:blipFill>
          <a:blip r:embed="rId2" cstate="print"/>
          <a:srcRect/>
          <a:stretch>
            <a:fillRect/>
          </a:stretch>
        </p:blipFill>
        <p:spPr bwMode="auto">
          <a:xfrm>
            <a:off x="611560" y="908720"/>
            <a:ext cx="5004048" cy="35283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3558" name="Picture 6" descr="http://blog.littlejane.gr/wp-content/uploads/2012/01/12367549285CWtWld.jpg"/>
          <p:cNvPicPr>
            <a:picLocks noChangeAspect="1" noChangeArrowheads="1"/>
          </p:cNvPicPr>
          <p:nvPr/>
        </p:nvPicPr>
        <p:blipFill>
          <a:blip r:embed="rId3" cstate="print"/>
          <a:srcRect/>
          <a:stretch>
            <a:fillRect/>
          </a:stretch>
        </p:blipFill>
        <p:spPr bwMode="auto">
          <a:xfrm>
            <a:off x="4283968" y="3284984"/>
            <a:ext cx="4320480" cy="288032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Κορνίζα"/>
          <p:cNvSpPr/>
          <p:nvPr/>
        </p:nvSpPr>
        <p:spPr>
          <a:xfrm>
            <a:off x="0" y="0"/>
            <a:ext cx="9144000" cy="6858000"/>
          </a:xfrm>
          <a:prstGeom prst="bevel">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l-GR"/>
          </a:p>
        </p:txBody>
      </p:sp>
      <p:sp>
        <p:nvSpPr>
          <p:cNvPr id="2" name="1 - Τίτλος"/>
          <p:cNvSpPr>
            <a:spLocks noGrp="1"/>
          </p:cNvSpPr>
          <p:nvPr>
            <p:ph type="ctrTitle"/>
          </p:nvPr>
        </p:nvSpPr>
        <p:spPr>
          <a:xfrm>
            <a:off x="899592" y="980728"/>
            <a:ext cx="7344816" cy="4968552"/>
          </a:xfrm>
          <a:ln w="76200">
            <a:solidFill>
              <a:schemeClr val="bg1"/>
            </a:solidFill>
          </a:ln>
        </p:spPr>
        <p:style>
          <a:lnRef idx="1">
            <a:schemeClr val="accent6"/>
          </a:lnRef>
          <a:fillRef idx="3">
            <a:schemeClr val="accent6"/>
          </a:fillRef>
          <a:effectRef idx="2">
            <a:schemeClr val="accent6"/>
          </a:effectRef>
          <a:fontRef idx="minor">
            <a:schemeClr val="lt1"/>
          </a:fontRef>
        </p:style>
        <p:txBody>
          <a:bodyPr>
            <a:normAutofit/>
          </a:bodyPr>
          <a:lstStyle/>
          <a:p>
            <a:r>
              <a:rPr lang="el-GR"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ΕΙΔΗ ΜΠΑΛΕΤΩΝ</a:t>
            </a:r>
            <a:endParaRPr lang="el-GR"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l-GR" cap="all" dirty="0" smtClean="0"/>
              <a:t/>
            </a:r>
            <a:br>
              <a:rPr lang="el-GR" cap="all" dirty="0" smtClean="0"/>
            </a:br>
            <a:r>
              <a:rPr lang="el-GR" cap="all" dirty="0" smtClean="0"/>
              <a:t>Το </a:t>
            </a:r>
            <a:r>
              <a:rPr lang="el-GR" cap="all" dirty="0" err="1" smtClean="0"/>
              <a:t>ΡΩσικο</a:t>
            </a:r>
            <a:r>
              <a:rPr lang="el-GR" cap="all" dirty="0" smtClean="0"/>
              <a:t> </a:t>
            </a:r>
            <a:r>
              <a:rPr lang="el-GR" cap="all" dirty="0" err="1" smtClean="0"/>
              <a:t>μπαλΕτο</a:t>
            </a:r>
            <a:r>
              <a:rPr lang="el-GR" cap="all" dirty="0" smtClean="0"/>
              <a:t/>
            </a:r>
            <a:br>
              <a:rPr lang="el-GR" cap="all" dirty="0" smtClean="0"/>
            </a:br>
            <a:endParaRPr lang="el-GR" cap="all" dirty="0"/>
          </a:p>
        </p:txBody>
      </p:sp>
      <p:sp>
        <p:nvSpPr>
          <p:cNvPr id="3" name="2 - Θέση περιεχομένου"/>
          <p:cNvSpPr>
            <a:spLocks noGrp="1"/>
          </p:cNvSpPr>
          <p:nvPr>
            <p:ph idx="1"/>
          </p:nvPr>
        </p:nvSpPr>
        <p:spPr/>
        <p:txBody>
          <a:bodyPr/>
          <a:lstStyle/>
          <a:p>
            <a:pPr>
              <a:buNone/>
            </a:pPr>
            <a:r>
              <a:rPr lang="el-GR" dirty="0" smtClean="0"/>
              <a:t>    Το </a:t>
            </a:r>
            <a:r>
              <a:rPr lang="el-GR" dirty="0"/>
              <a:t>Ρώσικο μπαλέτο αποτελείται από πολλές διαφορετικές μεθόδους τεχνικής, η πιο διαδεδομένη από της οποίες είναι η μέθοδος </a:t>
            </a:r>
            <a:r>
              <a:rPr lang="el-GR" dirty="0" err="1"/>
              <a:t>Vaganova</a:t>
            </a:r>
            <a:r>
              <a:rPr lang="el-GR" dirty="0"/>
              <a:t>, η οποία πήρε το όνομά της από την διάσημη χορεύτρια και δασκάλα, </a:t>
            </a:r>
            <a:r>
              <a:rPr lang="el-GR" dirty="0" err="1"/>
              <a:t>Agrippina</a:t>
            </a:r>
            <a:r>
              <a:rPr lang="el-GR" dirty="0"/>
              <a:t> </a:t>
            </a:r>
            <a:r>
              <a:rPr lang="el-GR" dirty="0" err="1"/>
              <a:t>Vaganova</a:t>
            </a:r>
            <a:r>
              <a:rPr lang="el-GR" dirty="0"/>
              <a:t>.</a:t>
            </a:r>
          </a:p>
          <a:p>
            <a:endParaRPr lang="el-GR"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4" name="Picture 4" descr="http://i.imgur.com/ifv7n.jpg"/>
          <p:cNvPicPr>
            <a:picLocks noChangeAspect="1" noChangeArrowheads="1"/>
          </p:cNvPicPr>
          <p:nvPr/>
        </p:nvPicPr>
        <p:blipFill>
          <a:blip r:embed="rId2" cstate="print"/>
          <a:srcRect/>
          <a:stretch>
            <a:fillRect/>
          </a:stretch>
        </p:blipFill>
        <p:spPr bwMode="auto">
          <a:xfrm>
            <a:off x="323528" y="548680"/>
            <a:ext cx="8640960" cy="5835665"/>
          </a:xfrm>
          <a:prstGeom prst="rect">
            <a:avLst/>
          </a:prstGeom>
          <a:noFill/>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fontScale="90000"/>
          </a:bodyPr>
          <a:lstStyle/>
          <a:p>
            <a:r>
              <a:rPr lang="el-GR" cap="all" dirty="0" smtClean="0"/>
              <a:t/>
            </a:r>
            <a:br>
              <a:rPr lang="el-GR" cap="all" dirty="0" smtClean="0"/>
            </a:br>
            <a:r>
              <a:rPr lang="el-GR" cap="all" dirty="0" smtClean="0"/>
              <a:t>Το ΓΑΛΛΙΚΟ </a:t>
            </a:r>
            <a:r>
              <a:rPr lang="el-GR" cap="all" dirty="0" err="1" smtClean="0"/>
              <a:t>μπαλΕτο</a:t>
            </a:r>
            <a:r>
              <a:rPr lang="el-GR" cap="all" dirty="0" smtClean="0"/>
              <a:t/>
            </a:r>
            <a:br>
              <a:rPr lang="el-GR" cap="all" dirty="0" smtClean="0"/>
            </a:br>
            <a:endParaRPr lang="el-GR" dirty="0"/>
          </a:p>
        </p:txBody>
      </p:sp>
      <p:sp>
        <p:nvSpPr>
          <p:cNvPr id="3" name="2 - Θέση περιεχομένου"/>
          <p:cNvSpPr>
            <a:spLocks noGrp="1"/>
          </p:cNvSpPr>
          <p:nvPr>
            <p:ph idx="1"/>
          </p:nvPr>
        </p:nvSpPr>
        <p:spPr/>
        <p:txBody>
          <a:bodyPr>
            <a:normAutofit lnSpcReduction="10000"/>
          </a:bodyPr>
          <a:lstStyle/>
          <a:p>
            <a:pPr lvl="0">
              <a:buNone/>
            </a:pPr>
            <a:r>
              <a:rPr lang="el-GR" dirty="0" smtClean="0"/>
              <a:t>     </a:t>
            </a:r>
          </a:p>
          <a:p>
            <a:pPr lvl="0">
              <a:buNone/>
            </a:pPr>
            <a:r>
              <a:rPr lang="el-GR" dirty="0"/>
              <a:t> </a:t>
            </a:r>
            <a:r>
              <a:rPr lang="el-GR" dirty="0" smtClean="0"/>
              <a:t>   Η </a:t>
            </a:r>
            <a:r>
              <a:rPr lang="el-GR" dirty="0"/>
              <a:t>Γαλλική σχολή στηρίζεται εξ' ολοκλήρου στα βήματα στα οποία διέπρεψε ο ίδιος ο </a:t>
            </a:r>
            <a:r>
              <a:rPr lang="el-GR" dirty="0" err="1"/>
              <a:t>Nureyev</a:t>
            </a:r>
            <a:r>
              <a:rPr lang="el-GR" dirty="0"/>
              <a:t>, και χαρακτηρίζεται από μεγάλο αριθμό βημάτων και από μεγάλη ταχύτητα στην εκτέλεσή τους, με αποτέλεσμα να είναι απαραίτητο να παίζεται πολύ πιο αργά η μουσική. </a:t>
            </a:r>
          </a:p>
          <a:p>
            <a:pPr>
              <a:buNone/>
            </a:pPr>
            <a:r>
              <a:rPr lang="el-GR" dirty="0"/>
              <a:t> </a:t>
            </a:r>
          </a:p>
          <a:p>
            <a:endParaRPr lang="el-GR" dirty="0"/>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101</TotalTime>
  <Words>689</Words>
  <Application>Microsoft Office PowerPoint</Application>
  <PresentationFormat>Προβολή στην οθόνη (4:3)</PresentationFormat>
  <Paragraphs>44</Paragraphs>
  <Slides>25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Θέμα του Office</vt:lpstr>
      <vt:lpstr>ΚΛΑΣΙΚΟΣ ΧΟΡΟΣ ΜΟΝΤΕΡΝΟΣ ΧΟΡΟΣ(HIP-HOP)</vt:lpstr>
      <vt:lpstr>ΜΠΑΛΕΤΟ</vt:lpstr>
      <vt:lpstr> ΙΣΤΟΡΙΑ ΜΠΑΛΕΤΟΥ</vt:lpstr>
      <vt:lpstr> ΗΛΙΚΙΕΣ ΓΙΑ ΜΠΑΛΕΤΟ </vt:lpstr>
      <vt:lpstr>Διαφάνεια 5</vt:lpstr>
      <vt:lpstr> ΕΙΔΗ ΜΠΑΛΕΤΩΝ</vt:lpstr>
      <vt:lpstr> Το ΡΩσικο μπαλΕτο </vt:lpstr>
      <vt:lpstr>Διαφάνεια 8</vt:lpstr>
      <vt:lpstr> Το ΓΑΛΛΙΚΟ μπαλΕτο </vt:lpstr>
      <vt:lpstr> Το ΑγγλικΟ μπαλΕτο</vt:lpstr>
      <vt:lpstr>Διαφάνεια 11</vt:lpstr>
      <vt:lpstr> Το ΙταλικΟ μπαλΕτο</vt:lpstr>
      <vt:lpstr>Διαφάνεια 13</vt:lpstr>
      <vt:lpstr> Το ΚουβανΕζικο μπαλΕτο</vt:lpstr>
      <vt:lpstr>Διαφάνεια 15</vt:lpstr>
      <vt:lpstr>  Το ΔανΕζικο μπαλΕτο </vt:lpstr>
      <vt:lpstr> Το ΑμερικΑνικο μπαλΕτο</vt:lpstr>
      <vt:lpstr>Διαφάνεια 18</vt:lpstr>
      <vt:lpstr>HIP HOP</vt:lpstr>
      <vt:lpstr>HIP HOP</vt:lpstr>
      <vt:lpstr>Διαφάνεια 21</vt:lpstr>
      <vt:lpstr>Διαφάνεια 22</vt:lpstr>
      <vt:lpstr>Διαφάνεια 23</vt:lpstr>
      <vt:lpstr>Διαφάνεια 24</vt:lpstr>
      <vt:lpstr>ΟΜΑΔΑ «ΤΑ ΚΟΡΙΤΣΙΑ»</vt:lpstr>
    </vt:vector>
  </TitlesOfParts>
  <Company>CtrlSoft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ΧΟΡΟΙ</dc:title>
  <dc:creator>bi</dc:creator>
  <cp:lastModifiedBy>pappa olympia</cp:lastModifiedBy>
  <cp:revision>14</cp:revision>
  <dcterms:created xsi:type="dcterms:W3CDTF">2014-04-29T21:01:32Z</dcterms:created>
  <dcterms:modified xsi:type="dcterms:W3CDTF">2014-05-02T17:41:06Z</dcterms:modified>
</cp:coreProperties>
</file>