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9" r:id="rId1"/>
  </p:sldMasterIdLst>
  <p:notesMasterIdLst>
    <p:notesMasterId r:id="rId17"/>
  </p:notesMasterIdLst>
  <p:sldIdLst>
    <p:sldId id="256" r:id="rId2"/>
    <p:sldId id="257" r:id="rId3"/>
    <p:sldId id="299" r:id="rId4"/>
    <p:sldId id="296" r:id="rId5"/>
    <p:sldId id="260" r:id="rId6"/>
    <p:sldId id="261" r:id="rId7"/>
    <p:sldId id="263" r:id="rId8"/>
    <p:sldId id="292" r:id="rId9"/>
    <p:sldId id="265" r:id="rId10"/>
    <p:sldId id="266" r:id="rId11"/>
    <p:sldId id="268" r:id="rId12"/>
    <p:sldId id="271" r:id="rId13"/>
    <p:sldId id="274" r:id="rId14"/>
    <p:sldId id="302" r:id="rId15"/>
    <p:sldId id="291" r:id="rId16"/>
  </p:sldIdLst>
  <p:sldSz cx="9144000" cy="6858000" type="screen4x3"/>
  <p:notesSz cx="7559675" cy="10691813"/>
  <p:defaultTextStyle>
    <a:defPPr>
      <a:defRPr lang="en-GB"/>
    </a:defPPr>
    <a:lvl1pPr algn="l" defTabSz="457200" rtl="0" fontAlgn="base" hangingPunct="0">
      <a:lnSpc>
        <a:spcPct val="124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1pPr>
    <a:lvl2pPr marL="742950" indent="-285750" algn="l" defTabSz="457200" rtl="0" fontAlgn="base" hangingPunct="0">
      <a:lnSpc>
        <a:spcPct val="124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2pPr>
    <a:lvl3pPr marL="1143000" indent="-228600" algn="l" defTabSz="457200" rtl="0" fontAlgn="base" hangingPunct="0">
      <a:lnSpc>
        <a:spcPct val="124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3pPr>
    <a:lvl4pPr marL="1600200" indent="-228600" algn="l" defTabSz="457200" rtl="0" fontAlgn="base" hangingPunct="0">
      <a:lnSpc>
        <a:spcPct val="124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4pPr>
    <a:lvl5pPr marL="2057400" indent="-228600" algn="l" defTabSz="457200" rtl="0" fontAlgn="base" hangingPunct="0">
      <a:lnSpc>
        <a:spcPct val="124000"/>
      </a:lnSpc>
      <a:spcBef>
        <a:spcPct val="0"/>
      </a:spcBef>
      <a:spcAft>
        <a:spcPct val="0"/>
      </a:spcAft>
      <a:buClr>
        <a:srgbClr val="000000"/>
      </a:buClr>
      <a:buSzPct val="100000"/>
      <a:buFont typeface="Times New Roman" pitchFamily="18" charset="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50" autoAdjust="0"/>
    <p:restoredTop sz="94660"/>
  </p:normalViewPr>
  <p:slideViewPr>
    <p:cSldViewPr>
      <p:cViewPr varScale="1">
        <p:scale>
          <a:sx n="67" d="100"/>
          <a:sy n="67" d="100"/>
        </p:scale>
        <p:origin x="-131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el-GR"/>
  <c:chart>
    <c:autoTitleDeleted val="1"/>
    <c:view3D>
      <c:rotX val="30"/>
      <c:perspective val="30"/>
    </c:view3D>
    <c:plotArea>
      <c:layout/>
      <c:pie3DChart>
        <c:varyColors val="1"/>
        <c:ser>
          <c:idx val="0"/>
          <c:order val="0"/>
          <c:tx>
            <c:strRef>
              <c:f>Φύλλο1!$B$1</c:f>
              <c:strCache>
                <c:ptCount val="1"/>
                <c:pt idx="0">
                  <c:v>Στήλη1</c:v>
                </c:pt>
              </c:strCache>
            </c:strRef>
          </c:tx>
          <c:dLbls>
            <c:dLblPos val="outEnd"/>
            <c:showVal val="1"/>
            <c:showLeaderLines val="1"/>
          </c:dLbls>
          <c:cat>
            <c:strRef>
              <c:f>Φύλλο1!$A$2:$A$5</c:f>
              <c:strCache>
                <c:ptCount val="2"/>
                <c:pt idx="0">
                  <c:v>Γνωρίζω</c:v>
                </c:pt>
                <c:pt idx="1">
                  <c:v>Δεν γνωρίζω</c:v>
                </c:pt>
              </c:strCache>
            </c:strRef>
          </c:cat>
          <c:val>
            <c:numRef>
              <c:f>Φύλλο1!$B$2:$B$5</c:f>
              <c:numCache>
                <c:formatCode>0%</c:formatCode>
                <c:ptCount val="4"/>
                <c:pt idx="0">
                  <c:v>0.8</c:v>
                </c:pt>
                <c:pt idx="1">
                  <c:v>0.2</c:v>
                </c:pt>
              </c:numCache>
            </c:numRef>
          </c:val>
        </c:ser>
      </c:pie3DChart>
    </c:plotArea>
    <c:legend>
      <c:legendPos val="r"/>
      <c:layout/>
    </c:legend>
    <c:plotVisOnly val="1"/>
  </c:chart>
  <c:txPr>
    <a:bodyPr/>
    <a:lstStyle/>
    <a:p>
      <a:pPr>
        <a:defRPr sz="1800"/>
      </a:pPr>
      <a:endParaRPr lang="el-GR"/>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Rectangle 1"/>
          <p:cNvSpPr>
            <a:spLocks noGrp="1" noRot="1" noChangeAspect="1" noChangeArrowheads="1"/>
          </p:cNvSpPr>
          <p:nvPr>
            <p:ph type="sldImg"/>
          </p:nvPr>
        </p:nvSpPr>
        <p:spPr bwMode="auto">
          <a:xfrm>
            <a:off x="1106488" y="812800"/>
            <a:ext cx="5343525" cy="4006850"/>
          </a:xfrm>
          <a:prstGeom prst="rect">
            <a:avLst/>
          </a:prstGeom>
          <a:noFill/>
          <a:ln w="9525">
            <a:noFill/>
            <a:round/>
            <a:headEnd/>
            <a:tailEnd/>
          </a:ln>
        </p:spPr>
      </p:sp>
      <p:sp>
        <p:nvSpPr>
          <p:cNvPr id="3074" name="Rectangle 2"/>
          <p:cNvSpPr>
            <a:spLocks noGrp="1" noChangeArrowheads="1"/>
          </p:cNvSpPr>
          <p:nvPr>
            <p:ph type="body"/>
          </p:nvPr>
        </p:nvSpPr>
        <p:spPr bwMode="auto">
          <a:xfrm>
            <a:off x="755650" y="5078413"/>
            <a:ext cx="6046788" cy="4810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3075" name="Rectangle 3"/>
          <p:cNvSpPr>
            <a:spLocks noGrp="1" noChangeArrowheads="1"/>
          </p:cNvSpPr>
          <p:nvPr>
            <p:ph type="hdr"/>
          </p:nvPr>
        </p:nvSpPr>
        <p:spPr bwMode="auto">
          <a:xfrm>
            <a:off x="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3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3076" name="Rectangle 4"/>
          <p:cNvSpPr>
            <a:spLocks noGrp="1" noChangeArrowheads="1"/>
          </p:cNvSpPr>
          <p:nvPr>
            <p:ph type="dt"/>
          </p:nvPr>
        </p:nvSpPr>
        <p:spPr bwMode="auto">
          <a:xfrm>
            <a:off x="4279900" y="0"/>
            <a:ext cx="3278188" cy="5334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3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3077" name="Rectangle 5"/>
          <p:cNvSpPr>
            <a:spLocks noGrp="1" noChangeArrowheads="1"/>
          </p:cNvSpPr>
          <p:nvPr>
            <p:ph type="ftr"/>
          </p:nvPr>
        </p:nvSpPr>
        <p:spPr bwMode="auto">
          <a:xfrm>
            <a:off x="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nSpc>
                <a:spcPct val="93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a:p>
        </p:txBody>
      </p:sp>
      <p:sp>
        <p:nvSpPr>
          <p:cNvPr id="3078" name="Rectangle 6"/>
          <p:cNvSpPr>
            <a:spLocks noGrp="1" noChangeArrowheads="1"/>
          </p:cNvSpPr>
          <p:nvPr>
            <p:ph type="sldNum"/>
          </p:nvPr>
        </p:nvSpPr>
        <p:spPr bwMode="auto">
          <a:xfrm>
            <a:off x="4279900" y="10156825"/>
            <a:ext cx="3278188" cy="53340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lnSpc>
                <a:spcPct val="93000"/>
              </a:lnSpc>
              <a:buFont typeface="Times New Roman" pitchFamily="16" charset="0"/>
              <a:buNone/>
              <a:tabLst>
                <a:tab pos="723900" algn="l"/>
                <a:tab pos="1447800" algn="l"/>
                <a:tab pos="2171700" algn="l"/>
                <a:tab pos="2895600" algn="l"/>
              </a:tabLst>
              <a:defRPr sz="1400">
                <a:solidFill>
                  <a:srgbClr val="000000"/>
                </a:solidFill>
                <a:latin typeface="Times New Roman" pitchFamily="16" charset="0"/>
              </a:defRPr>
            </a:lvl1pPr>
          </a:lstStyle>
          <a:p>
            <a:pPr>
              <a:defRPr/>
            </a:pPr>
            <a:fld id="{DC2E29AB-5D27-4E14-9003-D71FD276727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6"/>
          <p:cNvSpPr>
            <a:spLocks noGrp="1" noChangeArrowheads="1"/>
          </p:cNvSpPr>
          <p:nvPr>
            <p:ph type="sldNum" sz="quarter"/>
          </p:nvPr>
        </p:nvSpPr>
        <p:spPr>
          <a:noFill/>
        </p:spPr>
        <p:txBody>
          <a:bodyPr/>
          <a:lstStyle/>
          <a:p>
            <a:pPr>
              <a:buFont typeface="Times New Roman" pitchFamily="18" charset="0"/>
              <a:buNone/>
            </a:pPr>
            <a:fld id="{4147063D-AB2F-4C78-85BE-74B668378243}" type="slidenum">
              <a:rPr lang="en-US" smtClean="0">
                <a:latin typeface="Times New Roman" pitchFamily="18" charset="0"/>
              </a:rPr>
              <a:pPr>
                <a:buFont typeface="Times New Roman" pitchFamily="18" charset="0"/>
                <a:buNone/>
              </a:pPr>
              <a:t>1</a:t>
            </a:fld>
            <a:endParaRPr lang="en-US" smtClean="0">
              <a:latin typeface="Times New Roman" pitchFamily="18" charset="0"/>
            </a:endParaRPr>
          </a:p>
        </p:txBody>
      </p:sp>
      <p:sp>
        <p:nvSpPr>
          <p:cNvPr id="5120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1204"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6"/>
          <p:cNvSpPr>
            <a:spLocks noGrp="1" noChangeArrowheads="1"/>
          </p:cNvSpPr>
          <p:nvPr>
            <p:ph type="sldNum" sz="quarter"/>
          </p:nvPr>
        </p:nvSpPr>
        <p:spPr>
          <a:noFill/>
        </p:spPr>
        <p:txBody>
          <a:bodyPr/>
          <a:lstStyle/>
          <a:p>
            <a:pPr>
              <a:buFont typeface="Times New Roman" pitchFamily="18" charset="0"/>
              <a:buNone/>
            </a:pPr>
            <a:fld id="{E230D014-D307-4F65-B0D6-B7CFBF74FD26}" type="slidenum">
              <a:rPr lang="en-US" smtClean="0">
                <a:latin typeface="Times New Roman" pitchFamily="18" charset="0"/>
              </a:rPr>
              <a:pPr>
                <a:buFont typeface="Times New Roman" pitchFamily="18" charset="0"/>
                <a:buNone/>
              </a:pPr>
              <a:t>13</a:t>
            </a:fld>
            <a:endParaRPr lang="en-US" smtClean="0">
              <a:latin typeface="Times New Roman" pitchFamily="18" charset="0"/>
            </a:endParaRPr>
          </a:p>
        </p:txBody>
      </p:sp>
      <p:sp>
        <p:nvSpPr>
          <p:cNvPr id="6656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6564"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6"/>
          <p:cNvSpPr>
            <a:spLocks noGrp="1" noChangeArrowheads="1"/>
          </p:cNvSpPr>
          <p:nvPr>
            <p:ph type="sldNum" sz="quarter"/>
          </p:nvPr>
        </p:nvSpPr>
        <p:spPr>
          <a:noFill/>
        </p:spPr>
        <p:txBody>
          <a:bodyPr/>
          <a:lstStyle/>
          <a:p>
            <a:pPr>
              <a:buFont typeface="Times New Roman" pitchFamily="18" charset="0"/>
              <a:buNone/>
            </a:pPr>
            <a:fld id="{D5F73FC8-5348-451B-9A6B-151B8450350B}" type="slidenum">
              <a:rPr lang="en-US" smtClean="0">
                <a:latin typeface="Times New Roman" pitchFamily="18" charset="0"/>
              </a:rPr>
              <a:pPr>
                <a:buFont typeface="Times New Roman" pitchFamily="18" charset="0"/>
                <a:buNone/>
              </a:pPr>
              <a:t>15</a:t>
            </a:fld>
            <a:endParaRPr lang="en-US" smtClean="0">
              <a:latin typeface="Times New Roman" pitchFamily="18" charset="0"/>
            </a:endParaRPr>
          </a:p>
        </p:txBody>
      </p:sp>
      <p:sp>
        <p:nvSpPr>
          <p:cNvPr id="829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82948"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Rectangle 6"/>
          <p:cNvSpPr>
            <a:spLocks noGrp="1" noChangeArrowheads="1"/>
          </p:cNvSpPr>
          <p:nvPr>
            <p:ph type="sldNum" sz="quarter"/>
          </p:nvPr>
        </p:nvSpPr>
        <p:spPr>
          <a:noFill/>
        </p:spPr>
        <p:txBody>
          <a:bodyPr/>
          <a:lstStyle/>
          <a:p>
            <a:pPr>
              <a:buFont typeface="Times New Roman" pitchFamily="18" charset="0"/>
              <a:buNone/>
            </a:pPr>
            <a:fld id="{67A1F2FC-25BA-41CA-B18B-D953C17E3866}" type="slidenum">
              <a:rPr lang="en-US" smtClean="0">
                <a:latin typeface="Times New Roman" pitchFamily="18" charset="0"/>
              </a:rPr>
              <a:pPr>
                <a:buFont typeface="Times New Roman" pitchFamily="18" charset="0"/>
                <a:buNone/>
              </a:pPr>
              <a:t>2</a:t>
            </a:fld>
            <a:endParaRPr lang="en-US" smtClean="0">
              <a:latin typeface="Times New Roman" pitchFamily="18" charset="0"/>
            </a:endParaRPr>
          </a:p>
        </p:txBody>
      </p:sp>
      <p:sp>
        <p:nvSpPr>
          <p:cNvPr id="5222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2228"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6"/>
          <p:cNvSpPr>
            <a:spLocks noGrp="1" noChangeArrowheads="1"/>
          </p:cNvSpPr>
          <p:nvPr>
            <p:ph type="sldNum" sz="quarter"/>
          </p:nvPr>
        </p:nvSpPr>
        <p:spPr>
          <a:noFill/>
        </p:spPr>
        <p:txBody>
          <a:bodyPr/>
          <a:lstStyle/>
          <a:p>
            <a:pPr>
              <a:buFont typeface="Times New Roman" pitchFamily="18" charset="0"/>
              <a:buNone/>
            </a:pPr>
            <a:fld id="{5C624874-E525-4676-91A0-C13E49B428D7}" type="slidenum">
              <a:rPr lang="en-US" smtClean="0">
                <a:latin typeface="Times New Roman" pitchFamily="18" charset="0"/>
              </a:rPr>
              <a:pPr>
                <a:buFont typeface="Times New Roman" pitchFamily="18" charset="0"/>
                <a:buNone/>
              </a:pPr>
              <a:t>5</a:t>
            </a:fld>
            <a:endParaRPr lang="en-US" smtClean="0">
              <a:latin typeface="Times New Roman" pitchFamily="18" charset="0"/>
            </a:endParaRPr>
          </a:p>
        </p:txBody>
      </p:sp>
      <p:sp>
        <p:nvSpPr>
          <p:cNvPr id="55299"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5300"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6"/>
          <p:cNvSpPr>
            <a:spLocks noGrp="1" noChangeArrowheads="1"/>
          </p:cNvSpPr>
          <p:nvPr>
            <p:ph type="sldNum" sz="quarter"/>
          </p:nvPr>
        </p:nvSpPr>
        <p:spPr>
          <a:noFill/>
        </p:spPr>
        <p:txBody>
          <a:bodyPr/>
          <a:lstStyle/>
          <a:p>
            <a:pPr>
              <a:buFont typeface="Times New Roman" pitchFamily="18" charset="0"/>
              <a:buNone/>
            </a:pPr>
            <a:fld id="{279E7FBC-F623-476C-BBD5-7A4A2FB08F32}" type="slidenum">
              <a:rPr lang="en-US" smtClean="0">
                <a:latin typeface="Times New Roman" pitchFamily="18" charset="0"/>
              </a:rPr>
              <a:pPr>
                <a:buFont typeface="Times New Roman" pitchFamily="18" charset="0"/>
                <a:buNone/>
              </a:pPr>
              <a:t>6</a:t>
            </a:fld>
            <a:endParaRPr lang="en-US" smtClean="0">
              <a:latin typeface="Times New Roman" pitchFamily="18" charset="0"/>
            </a:endParaRPr>
          </a:p>
        </p:txBody>
      </p:sp>
      <p:sp>
        <p:nvSpPr>
          <p:cNvPr id="5632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6324"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6"/>
          <p:cNvSpPr>
            <a:spLocks noGrp="1" noChangeArrowheads="1"/>
          </p:cNvSpPr>
          <p:nvPr>
            <p:ph type="sldNum" sz="quarter"/>
          </p:nvPr>
        </p:nvSpPr>
        <p:spPr>
          <a:noFill/>
        </p:spPr>
        <p:txBody>
          <a:bodyPr/>
          <a:lstStyle/>
          <a:p>
            <a:pPr>
              <a:buFont typeface="Times New Roman" pitchFamily="18" charset="0"/>
              <a:buNone/>
            </a:pPr>
            <a:fld id="{9F29C97C-46BF-42F9-B19C-7895E9AE5047}" type="slidenum">
              <a:rPr lang="en-US" smtClean="0">
                <a:latin typeface="Times New Roman" pitchFamily="18" charset="0"/>
              </a:rPr>
              <a:pPr>
                <a:buFont typeface="Times New Roman" pitchFamily="18" charset="0"/>
                <a:buNone/>
              </a:pPr>
              <a:t>7</a:t>
            </a:fld>
            <a:endParaRPr lang="en-US" smtClean="0">
              <a:latin typeface="Times New Roman" pitchFamily="18" charset="0"/>
            </a:endParaRPr>
          </a:p>
        </p:txBody>
      </p:sp>
      <p:sp>
        <p:nvSpPr>
          <p:cNvPr id="5734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7348"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6"/>
          <p:cNvSpPr>
            <a:spLocks noGrp="1" noChangeArrowheads="1"/>
          </p:cNvSpPr>
          <p:nvPr>
            <p:ph type="sldNum" sz="quarter"/>
          </p:nvPr>
        </p:nvSpPr>
        <p:spPr>
          <a:noFill/>
        </p:spPr>
        <p:txBody>
          <a:bodyPr/>
          <a:lstStyle/>
          <a:p>
            <a:pPr>
              <a:buFont typeface="Times New Roman" pitchFamily="18" charset="0"/>
              <a:buNone/>
            </a:pPr>
            <a:fld id="{320ED43D-EFD1-442D-80CE-A64D875A2F0E}" type="slidenum">
              <a:rPr lang="en-US" smtClean="0">
                <a:latin typeface="Times New Roman" pitchFamily="18" charset="0"/>
              </a:rPr>
              <a:pPr>
                <a:buFont typeface="Times New Roman" pitchFamily="18" charset="0"/>
                <a:buNone/>
              </a:pPr>
              <a:t>9</a:t>
            </a:fld>
            <a:endParaRPr lang="en-US" smtClean="0">
              <a:latin typeface="Times New Roman" pitchFamily="18" charset="0"/>
            </a:endParaRPr>
          </a:p>
        </p:txBody>
      </p:sp>
      <p:sp>
        <p:nvSpPr>
          <p:cNvPr id="5837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8372"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6"/>
          <p:cNvSpPr>
            <a:spLocks noGrp="1" noChangeArrowheads="1"/>
          </p:cNvSpPr>
          <p:nvPr>
            <p:ph type="sldNum" sz="quarter"/>
          </p:nvPr>
        </p:nvSpPr>
        <p:spPr>
          <a:noFill/>
        </p:spPr>
        <p:txBody>
          <a:bodyPr/>
          <a:lstStyle/>
          <a:p>
            <a:pPr>
              <a:buFont typeface="Times New Roman" pitchFamily="18" charset="0"/>
              <a:buNone/>
            </a:pPr>
            <a:fld id="{D3EA2119-8329-4A7E-91B3-91A72BF41C11}" type="slidenum">
              <a:rPr lang="en-US" smtClean="0">
                <a:latin typeface="Times New Roman" pitchFamily="18" charset="0"/>
              </a:rPr>
              <a:pPr>
                <a:buFont typeface="Times New Roman" pitchFamily="18" charset="0"/>
                <a:buNone/>
              </a:pPr>
              <a:t>10</a:t>
            </a:fld>
            <a:endParaRPr lang="en-US" smtClean="0">
              <a:latin typeface="Times New Roman" pitchFamily="18" charset="0"/>
            </a:endParaRPr>
          </a:p>
        </p:txBody>
      </p:sp>
      <p:sp>
        <p:nvSpPr>
          <p:cNvPr id="5939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59396"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6"/>
          <p:cNvSpPr>
            <a:spLocks noGrp="1" noChangeArrowheads="1"/>
          </p:cNvSpPr>
          <p:nvPr>
            <p:ph type="sldNum" sz="quarter"/>
          </p:nvPr>
        </p:nvSpPr>
        <p:spPr>
          <a:noFill/>
        </p:spPr>
        <p:txBody>
          <a:bodyPr/>
          <a:lstStyle/>
          <a:p>
            <a:pPr>
              <a:buFont typeface="Times New Roman" pitchFamily="18" charset="0"/>
              <a:buNone/>
            </a:pPr>
            <a:fld id="{BE9916FC-A07F-499F-BE32-386390FA4FC4}" type="slidenum">
              <a:rPr lang="en-US" smtClean="0">
                <a:latin typeface="Times New Roman" pitchFamily="18" charset="0"/>
              </a:rPr>
              <a:pPr>
                <a:buFont typeface="Times New Roman" pitchFamily="18" charset="0"/>
                <a:buNone/>
              </a:pPr>
              <a:t>11</a:t>
            </a:fld>
            <a:endParaRPr lang="en-US" smtClean="0">
              <a:latin typeface="Times New Roman" pitchFamily="18" charset="0"/>
            </a:endParaRPr>
          </a:p>
        </p:txBody>
      </p:sp>
      <p:sp>
        <p:nvSpPr>
          <p:cNvPr id="61443"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1444"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6"/>
          <p:cNvSpPr>
            <a:spLocks noGrp="1" noChangeArrowheads="1"/>
          </p:cNvSpPr>
          <p:nvPr>
            <p:ph type="sldNum" sz="quarter"/>
          </p:nvPr>
        </p:nvSpPr>
        <p:spPr>
          <a:noFill/>
        </p:spPr>
        <p:txBody>
          <a:bodyPr/>
          <a:lstStyle/>
          <a:p>
            <a:pPr>
              <a:buFont typeface="Times New Roman" pitchFamily="18" charset="0"/>
              <a:buNone/>
            </a:pPr>
            <a:fld id="{E65B5E8D-F1AE-480D-A0A2-210016E98654}" type="slidenum">
              <a:rPr lang="en-US" smtClean="0">
                <a:latin typeface="Times New Roman" pitchFamily="18" charset="0"/>
              </a:rPr>
              <a:pPr>
                <a:buFont typeface="Times New Roman" pitchFamily="18" charset="0"/>
                <a:buNone/>
              </a:pPr>
              <a:t>12</a:t>
            </a:fld>
            <a:endParaRPr lang="en-US" smtClean="0">
              <a:latin typeface="Times New Roman" pitchFamily="18" charset="0"/>
            </a:endParaRPr>
          </a:p>
        </p:txBody>
      </p:sp>
      <p:sp>
        <p:nvSpPr>
          <p:cNvPr id="64515"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ln>
        </p:spPr>
      </p:sp>
      <p:sp>
        <p:nvSpPr>
          <p:cNvPr id="64516" name="Rectangle 2"/>
          <p:cNvSpPr>
            <a:spLocks noGrp="1" noChangeArrowheads="1"/>
          </p:cNvSpPr>
          <p:nvPr>
            <p:ph type="body" idx="1"/>
          </p:nvPr>
        </p:nvSpPr>
        <p:spPr>
          <a:xfrm>
            <a:off x="755650" y="5078413"/>
            <a:ext cx="6048375" cy="4811712"/>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9"/>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6" name="Rounded Rectangle 10"/>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r>
              <a:rPr lang="en-US"/>
              <a:t>12/19/13</a:t>
            </a:r>
          </a:p>
        </p:txBody>
      </p:sp>
      <p:sp>
        <p:nvSpPr>
          <p:cNvPr id="8" name="Footer Placeholder 7"/>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498006F4-066C-4D35-9807-9D1A7FFC6F0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n-US"/>
              <a:t>12/19/13</a:t>
            </a:r>
          </a:p>
        </p:txBody>
      </p:sp>
      <p:sp>
        <p:nvSpPr>
          <p:cNvPr id="5" name="Footer Placeholder 4"/>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90029A10-CB30-4670-8154-4C449DFC916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n-US"/>
              <a:t>12/19/13</a:t>
            </a:r>
          </a:p>
        </p:txBody>
      </p:sp>
      <p:sp>
        <p:nvSpPr>
          <p:cNvPr id="5" name="Footer Placeholder 4"/>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B82CBE15-57FC-48C9-AD35-E61D0CD3392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2130425"/>
            <a:ext cx="7770813" cy="1468438"/>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457200" y="6356350"/>
            <a:ext cx="2132013" cy="363538"/>
          </a:xfrm>
        </p:spPr>
        <p:txBody>
          <a:bodyPr/>
          <a:lstStyle>
            <a:lvl1pPr>
              <a:defRPr/>
            </a:lvl1pPr>
          </a:lstStyle>
          <a:p>
            <a:pPr>
              <a:defRPr/>
            </a:pPr>
            <a:r>
              <a:rPr lang="en-US"/>
              <a:t>12/19/13</a:t>
            </a:r>
          </a:p>
        </p:txBody>
      </p:sp>
      <p:sp>
        <p:nvSpPr>
          <p:cNvPr id="4" name="Slide Number Placeholder 3"/>
          <p:cNvSpPr>
            <a:spLocks noGrp="1"/>
          </p:cNvSpPr>
          <p:nvPr>
            <p:ph type="sldNum" idx="11"/>
          </p:nvPr>
        </p:nvSpPr>
        <p:spPr>
          <a:xfrm>
            <a:off x="6553200" y="6356350"/>
            <a:ext cx="2132013" cy="363538"/>
          </a:xfrm>
        </p:spPr>
        <p:txBody>
          <a:bodyPr/>
          <a:lstStyle>
            <a:lvl1pPr>
              <a:defRPr/>
            </a:lvl1pPr>
          </a:lstStyle>
          <a:p>
            <a:pPr>
              <a:defRPr/>
            </a:pPr>
            <a:fld id="{69FDF59C-EC6F-43C3-B90A-DE8B40A7F69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8013" cy="1141412"/>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4963"/>
            <a:ext cx="8228013" cy="4524375"/>
          </a:xfrm>
        </p:spPr>
        <p:txBody>
          <a:bodyPr>
            <a:normAutofit/>
          </a:bodyPr>
          <a:lstStyle/>
          <a:p>
            <a:pPr lvl="0"/>
            <a:endParaRPr lang="en-US" noProof="0"/>
          </a:p>
        </p:txBody>
      </p:sp>
      <p:sp>
        <p:nvSpPr>
          <p:cNvPr id="4" name="Date Placeholder 3"/>
          <p:cNvSpPr>
            <a:spLocks noGrp="1"/>
          </p:cNvSpPr>
          <p:nvPr>
            <p:ph type="dt" idx="10"/>
          </p:nvPr>
        </p:nvSpPr>
        <p:spPr>
          <a:xfrm>
            <a:off x="457200" y="6356350"/>
            <a:ext cx="2132013" cy="363538"/>
          </a:xfrm>
        </p:spPr>
        <p:txBody>
          <a:bodyPr/>
          <a:lstStyle>
            <a:lvl1pPr>
              <a:defRPr/>
            </a:lvl1pPr>
          </a:lstStyle>
          <a:p>
            <a:pPr>
              <a:defRPr/>
            </a:pPr>
            <a:r>
              <a:rPr lang="en-US"/>
              <a:t>12/19/13</a:t>
            </a:r>
          </a:p>
        </p:txBody>
      </p:sp>
      <p:sp>
        <p:nvSpPr>
          <p:cNvPr id="5" name="Slide Number Placeholder 4"/>
          <p:cNvSpPr>
            <a:spLocks noGrp="1"/>
          </p:cNvSpPr>
          <p:nvPr>
            <p:ph type="sldNum" idx="11"/>
          </p:nvPr>
        </p:nvSpPr>
        <p:spPr>
          <a:xfrm>
            <a:off x="6553200" y="6356350"/>
            <a:ext cx="2132013" cy="363538"/>
          </a:xfrm>
        </p:spPr>
        <p:txBody>
          <a:bodyPr/>
          <a:lstStyle>
            <a:lvl1pPr>
              <a:defRPr/>
            </a:lvl1pPr>
          </a:lstStyle>
          <a:p>
            <a:pPr>
              <a:defRPr/>
            </a:pPr>
            <a:fld id="{67B6C237-253F-4B7A-A403-62263B548F5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extLst/>
          </a:lstStyle>
          <a:p>
            <a:pPr>
              <a:defRPr/>
            </a:pPr>
            <a:r>
              <a:rPr lang="en-US"/>
              <a:t>12/19/13</a:t>
            </a:r>
          </a:p>
        </p:txBody>
      </p:sp>
      <p:sp>
        <p:nvSpPr>
          <p:cNvPr id="5" name="Footer Placeholder 4"/>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defRPr/>
            </a:lvl1pPr>
            <a:extLst/>
          </a:lstStyle>
          <a:p>
            <a:pPr>
              <a:defRPr/>
            </a:pPr>
            <a:fld id="{259B5C3E-4689-4FA6-921A-915FB3358BD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9"/>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5"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r>
              <a:rPr lang="en-US"/>
              <a:t>12/19/13</a:t>
            </a:r>
          </a:p>
        </p:txBody>
      </p:sp>
      <p:sp>
        <p:nvSpPr>
          <p:cNvPr id="7" name="Footer Placeholder 4"/>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DFEC653-3CB8-4456-92F6-9EF8B7B0C1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12/19/13</a:t>
            </a:r>
          </a:p>
        </p:txBody>
      </p:sp>
      <p:sp>
        <p:nvSpPr>
          <p:cNvPr id="6" name="Footer Placeholder 5"/>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A6DED256-D6C3-432E-921F-044A221246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r>
              <a:rPr lang="en-US"/>
              <a:t>12/19/13</a:t>
            </a:r>
          </a:p>
        </p:txBody>
      </p:sp>
      <p:sp>
        <p:nvSpPr>
          <p:cNvPr id="8" name="Footer Placeholder 7"/>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566DF6F-3A71-40D2-9D9D-5A04A0204BF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r>
              <a:rPr lang="en-US"/>
              <a:t>12/19/13</a:t>
            </a:r>
          </a:p>
        </p:txBody>
      </p:sp>
      <p:sp>
        <p:nvSpPr>
          <p:cNvPr id="4" name="Footer Placeholder 3"/>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09DC78E2-5ABE-4532-ACAF-C296A37E244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9"/>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3" name="Date Placeholder 1"/>
          <p:cNvSpPr>
            <a:spLocks noGrp="1"/>
          </p:cNvSpPr>
          <p:nvPr>
            <p:ph type="dt" sz="half" idx="10"/>
          </p:nvPr>
        </p:nvSpPr>
        <p:spPr/>
        <p:txBody>
          <a:bodyPr/>
          <a:lstStyle>
            <a:lvl1pPr>
              <a:defRPr/>
            </a:lvl1pPr>
            <a:extLst/>
          </a:lstStyle>
          <a:p>
            <a:pPr>
              <a:defRPr/>
            </a:pPr>
            <a:r>
              <a:rPr lang="en-US"/>
              <a:t>12/19/13</a:t>
            </a:r>
          </a:p>
        </p:txBody>
      </p:sp>
      <p:sp>
        <p:nvSpPr>
          <p:cNvPr id="4" name="Footer Placeholder 2"/>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7D2CF9AD-6D94-4317-85EA-50466A53AD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r>
              <a:rPr lang="en-US"/>
              <a:t>12/19/13</a:t>
            </a:r>
          </a:p>
        </p:txBody>
      </p:sp>
      <p:sp>
        <p:nvSpPr>
          <p:cNvPr id="6" name="Footer Placeholder 5"/>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0895D55-395C-4D62-B868-E09DA5724CC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9"/>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6" name="Round Single Corner Rectangle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r>
              <a:rPr lang="en-US"/>
              <a:t>12/19/13</a:t>
            </a:r>
          </a:p>
        </p:txBody>
      </p:sp>
      <p:sp>
        <p:nvSpPr>
          <p:cNvPr id="8" name="Footer Placeholder 5"/>
          <p:cNvSpPr>
            <a:spLocks noGrp="1"/>
          </p:cNvSpPr>
          <p:nvPr>
            <p:ph type="ftr" sz="quarter" idx="11"/>
          </p:nvPr>
        </p:nvSpPr>
        <p:spPr/>
        <p:txBody>
          <a:bodyPr/>
          <a:lstStyle>
            <a:lvl1pPr>
              <a:defRPr>
                <a:solidFill>
                  <a:schemeClr val="bg2">
                    <a:shade val="50000"/>
                  </a:schemeClr>
                </a:solidFill>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BC5C5436-23EA-4BE4-8255-F2B7F95C55E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hangingPunct="1">
              <a:buFont typeface="Times New Roman" pitchFamily="16" charset="0"/>
              <a:buNone/>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29703" name="Text Placeholder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buFont typeface="Times New Roman" pitchFamily="16" charset="0"/>
              <a:buNone/>
              <a:defRPr kumimoji="0" sz="1000">
                <a:solidFill>
                  <a:schemeClr val="bg2">
                    <a:shade val="50000"/>
                  </a:schemeClr>
                </a:solidFill>
              </a:defRPr>
            </a:lvl1pPr>
            <a:extLst/>
          </a:lstStyle>
          <a:p>
            <a:pPr>
              <a:defRPr/>
            </a:pPr>
            <a:r>
              <a:rPr lang="en-US"/>
              <a:t>12/19/13</a:t>
            </a:r>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buFont typeface="Times New Roman" pitchFamily="16" charset="0"/>
              <a:buNone/>
              <a:defRPr kumimoji="0" sz="1000">
                <a:solidFill>
                  <a:schemeClr val="tx1">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buFont typeface="Times New Roman" pitchFamily="16" charset="0"/>
              <a:buNone/>
              <a:defRPr kumimoji="0" sz="1000">
                <a:solidFill>
                  <a:schemeClr val="bg2">
                    <a:shade val="50000"/>
                  </a:schemeClr>
                </a:solidFill>
              </a:defRPr>
            </a:lvl1pPr>
            <a:extLst/>
          </a:lstStyle>
          <a:p>
            <a:pPr>
              <a:defRPr/>
            </a:pPr>
            <a:fld id="{36218E66-DA29-4B15-978E-2712A6CF834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Lst>
  <p:hf sldNum="0" hdr="0" ftr="0"/>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oleObject" Target="../embeddings/oleObject7.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3.xml"/><Relationship Id="rId1" Type="http://schemas.openxmlformats.org/officeDocument/2006/relationships/vmlDrawing" Target="../drawings/vmlDrawing8.vml"/><Relationship Id="rId4"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57200" y="1143000"/>
            <a:ext cx="7772400" cy="1470025"/>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Lst>
              <a:defRPr/>
            </a:pPr>
            <a:r>
              <a:rPr lang="en-US" sz="4400" i="1" dirty="0">
                <a:solidFill>
                  <a:schemeClr val="accent1">
                    <a:tint val="88000"/>
                    <a:satMod val="150000"/>
                  </a:schemeClr>
                </a:solidFill>
              </a:rPr>
              <a:t>Γ.ΕΛ </a:t>
            </a:r>
            <a:r>
              <a:rPr lang="en-US" sz="4400" i="1" dirty="0" err="1">
                <a:solidFill>
                  <a:schemeClr val="accent1">
                    <a:tint val="88000"/>
                    <a:satMod val="150000"/>
                  </a:schemeClr>
                </a:solidFill>
              </a:rPr>
              <a:t>Ευκαρπίας</a:t>
            </a:r>
            <a:r>
              <a:rPr lang="en-US" sz="2000" i="1" dirty="0">
                <a:solidFill>
                  <a:schemeClr val="accent1">
                    <a:tint val="88000"/>
                    <a:satMod val="150000"/>
                  </a:schemeClr>
                </a:solidFill>
              </a:rPr>
              <a:t/>
            </a:r>
            <a:br>
              <a:rPr lang="en-US" sz="2000" i="1" dirty="0">
                <a:solidFill>
                  <a:schemeClr val="accent1">
                    <a:tint val="88000"/>
                    <a:satMod val="150000"/>
                  </a:schemeClr>
                </a:solidFill>
              </a:rPr>
            </a:br>
            <a:r>
              <a:rPr lang="en-US" sz="4400" dirty="0">
                <a:solidFill>
                  <a:schemeClr val="accent1">
                    <a:tint val="88000"/>
                    <a:satMod val="150000"/>
                  </a:schemeClr>
                </a:solidFill>
              </a:rPr>
              <a:t/>
            </a:r>
            <a:br>
              <a:rPr lang="en-US" sz="4400" dirty="0">
                <a:solidFill>
                  <a:schemeClr val="accent1">
                    <a:tint val="88000"/>
                    <a:satMod val="150000"/>
                  </a:schemeClr>
                </a:solidFill>
              </a:rPr>
            </a:br>
            <a:r>
              <a:rPr lang="en-US" sz="3100" dirty="0" err="1">
                <a:solidFill>
                  <a:schemeClr val="accent1">
                    <a:tint val="88000"/>
                    <a:satMod val="150000"/>
                  </a:schemeClr>
                </a:solidFill>
              </a:rPr>
              <a:t>Ερευνητική</a:t>
            </a:r>
            <a:r>
              <a:rPr lang="en-US" sz="3100" dirty="0">
                <a:solidFill>
                  <a:schemeClr val="accent1">
                    <a:tint val="88000"/>
                    <a:satMod val="150000"/>
                  </a:schemeClr>
                </a:solidFill>
              </a:rPr>
              <a:t> </a:t>
            </a:r>
            <a:r>
              <a:rPr lang="en-US" sz="3100" dirty="0" err="1">
                <a:solidFill>
                  <a:schemeClr val="accent1">
                    <a:tint val="88000"/>
                    <a:satMod val="150000"/>
                  </a:schemeClr>
                </a:solidFill>
              </a:rPr>
              <a:t>Εργασία</a:t>
            </a:r>
            <a:r>
              <a:rPr lang="en-US" sz="3100" dirty="0">
                <a:solidFill>
                  <a:schemeClr val="accent1">
                    <a:tint val="88000"/>
                    <a:satMod val="150000"/>
                  </a:schemeClr>
                </a:solidFill>
              </a:rPr>
              <a:t>(Α2)</a:t>
            </a:r>
            <a:br>
              <a:rPr lang="en-US" sz="3100" dirty="0">
                <a:solidFill>
                  <a:schemeClr val="accent1">
                    <a:tint val="88000"/>
                    <a:satMod val="150000"/>
                  </a:schemeClr>
                </a:solidFill>
              </a:rPr>
            </a:br>
            <a:r>
              <a:rPr lang="en-US" sz="3100" dirty="0" err="1">
                <a:solidFill>
                  <a:schemeClr val="accent1">
                    <a:tint val="88000"/>
                    <a:satMod val="150000"/>
                  </a:schemeClr>
                </a:solidFill>
              </a:rPr>
              <a:t>Ερωτηματολόγιο</a:t>
            </a:r>
            <a:r>
              <a:rPr lang="en-US" sz="3100" dirty="0">
                <a:solidFill>
                  <a:schemeClr val="accent1">
                    <a:tint val="88000"/>
                    <a:satMod val="150000"/>
                  </a:schemeClr>
                </a:solidFill>
              </a:rPr>
              <a:t> </a:t>
            </a:r>
            <a:r>
              <a:rPr lang="en-US" sz="3100" dirty="0" err="1">
                <a:solidFill>
                  <a:schemeClr val="accent1">
                    <a:tint val="88000"/>
                    <a:satMod val="150000"/>
                  </a:schemeClr>
                </a:solidFill>
              </a:rPr>
              <a:t>για</a:t>
            </a:r>
            <a:r>
              <a:rPr lang="en-US" sz="3100" dirty="0">
                <a:solidFill>
                  <a:schemeClr val="accent1">
                    <a:tint val="88000"/>
                    <a:satMod val="150000"/>
                  </a:schemeClr>
                </a:solidFill>
              </a:rPr>
              <a:t> Αερόβια Άσκηση</a:t>
            </a:r>
          </a:p>
        </p:txBody>
      </p:sp>
      <p:sp>
        <p:nvSpPr>
          <p:cNvPr id="44035" name="Rectangle 2"/>
          <p:cNvSpPr>
            <a:spLocks noChangeArrowheads="1"/>
          </p:cNvSpPr>
          <p:nvPr/>
        </p:nvSpPr>
        <p:spPr bwMode="auto">
          <a:xfrm>
            <a:off x="5219700" y="5661025"/>
            <a:ext cx="2911475" cy="554038"/>
          </a:xfrm>
          <a:prstGeom prst="rect">
            <a:avLst/>
          </a:prstGeom>
          <a:noFill/>
          <a:ln w="9525">
            <a:noFill/>
            <a:round/>
            <a:headEnd/>
            <a:tailEnd/>
          </a:ln>
        </p:spPr>
        <p:txBody>
          <a:bodyPr lIns="90000" tIns="45000" rIns="90000" bIns="45000"/>
          <a:lstStyle/>
          <a:p>
            <a:pPr hangingPunct="1">
              <a:lnSpc>
                <a:spcPct val="100000"/>
              </a:lnSpc>
              <a:tabLst>
                <a:tab pos="723900" algn="l"/>
                <a:tab pos="1447800" algn="l"/>
                <a:tab pos="2171700" algn="l"/>
                <a:tab pos="2895600" algn="l"/>
              </a:tabLst>
            </a:pPr>
            <a:r>
              <a:rPr lang="en-US">
                <a:solidFill>
                  <a:srgbClr val="000000"/>
                </a:solidFill>
                <a:latin typeface="Calibri" pitchFamily="34" charset="0"/>
              </a:rPr>
              <a:t>Ομάδα : Ανώνυμοι</a:t>
            </a:r>
          </a:p>
          <a:p>
            <a:pPr hangingPunct="1">
              <a:lnSpc>
                <a:spcPct val="100000"/>
              </a:lnSpc>
              <a:tabLst>
                <a:tab pos="723900" algn="l"/>
                <a:tab pos="1447800" algn="l"/>
                <a:tab pos="2171700" algn="l"/>
                <a:tab pos="2895600" algn="l"/>
              </a:tabLst>
            </a:pPr>
            <a:r>
              <a:rPr lang="en-US">
                <a:solidFill>
                  <a:srgbClr val="000000"/>
                </a:solidFill>
                <a:latin typeface="Calibri" pitchFamily="34" charset="0"/>
              </a:rPr>
              <a:t>Σχολ.Έτος : 2013-2014</a:t>
            </a:r>
          </a:p>
        </p:txBody>
      </p:sp>
      <p:pic>
        <p:nvPicPr>
          <p:cNvPr id="44037" name="Picture 5" descr="aerovia460"/>
          <p:cNvPicPr>
            <a:picLocks noChangeAspect="1" noChangeArrowheads="1"/>
          </p:cNvPicPr>
          <p:nvPr/>
        </p:nvPicPr>
        <p:blipFill>
          <a:blip r:embed="rId3" cstate="print"/>
          <a:srcRect/>
          <a:stretch>
            <a:fillRect/>
          </a:stretch>
        </p:blipFill>
        <p:spPr bwMode="auto">
          <a:xfrm>
            <a:off x="1447800" y="2743200"/>
            <a:ext cx="5867400" cy="2384425"/>
          </a:xfrm>
          <a:prstGeom prst="rect">
            <a:avLst/>
          </a:prstGeom>
          <a:noFill/>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457200" y="4572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 </a:t>
            </a:r>
            <a:r>
              <a:rPr lang="en-US" sz="4400" dirty="0" err="1">
                <a:solidFill>
                  <a:schemeClr val="accent1">
                    <a:tint val="88000"/>
                    <a:satMod val="150000"/>
                  </a:schemeClr>
                </a:solidFill>
              </a:rPr>
              <a:t>Για</a:t>
            </a:r>
            <a:r>
              <a:rPr lang="en-US" sz="4400" dirty="0">
                <a:solidFill>
                  <a:schemeClr val="accent1">
                    <a:tint val="88000"/>
                    <a:satMod val="150000"/>
                  </a:schemeClr>
                </a:solidFill>
              </a:rPr>
              <a:t> </a:t>
            </a:r>
            <a:r>
              <a:rPr lang="en-US" sz="4400" dirty="0" err="1">
                <a:solidFill>
                  <a:schemeClr val="accent1">
                    <a:tint val="88000"/>
                    <a:satMod val="150000"/>
                  </a:schemeClr>
                </a:solidFill>
              </a:rPr>
              <a:t>πόσο</a:t>
            </a:r>
            <a:r>
              <a:rPr lang="en-US" sz="4400" dirty="0">
                <a:solidFill>
                  <a:schemeClr val="accent1">
                    <a:tint val="88000"/>
                    <a:satMod val="150000"/>
                  </a:schemeClr>
                </a:solidFill>
              </a:rPr>
              <a:t> </a:t>
            </a:r>
            <a:r>
              <a:rPr lang="en-US" sz="4400" dirty="0" err="1">
                <a:solidFill>
                  <a:schemeClr val="accent1">
                    <a:tint val="88000"/>
                    <a:satMod val="150000"/>
                  </a:schemeClr>
                </a:solidFill>
              </a:rPr>
              <a:t>καιρό</a:t>
            </a:r>
            <a:r>
              <a:rPr lang="en-US" sz="4400" dirty="0">
                <a:solidFill>
                  <a:schemeClr val="accent1">
                    <a:tint val="88000"/>
                    <a:satMod val="150000"/>
                  </a:schemeClr>
                </a:solidFill>
              </a:rPr>
              <a:t> </a:t>
            </a:r>
            <a:r>
              <a:rPr lang="en-US" sz="4400" dirty="0" err="1">
                <a:solidFill>
                  <a:schemeClr val="accent1">
                    <a:tint val="88000"/>
                    <a:satMod val="150000"/>
                  </a:schemeClr>
                </a:solidFill>
              </a:rPr>
              <a:t>ακολουθείτε</a:t>
            </a:r>
            <a:r>
              <a:rPr lang="en-US" sz="4400" dirty="0">
                <a:solidFill>
                  <a:schemeClr val="accent1">
                    <a:tint val="88000"/>
                    <a:satMod val="150000"/>
                  </a:schemeClr>
                </a:solidFill>
              </a:rPr>
              <a:t> </a:t>
            </a:r>
            <a:r>
              <a:rPr lang="en-US" sz="4400" dirty="0" err="1">
                <a:solidFill>
                  <a:schemeClr val="accent1">
                    <a:tint val="88000"/>
                    <a:satMod val="150000"/>
                  </a:schemeClr>
                </a:solidFill>
              </a:rPr>
              <a:t>το</a:t>
            </a:r>
            <a:r>
              <a:rPr lang="en-US" sz="4400" dirty="0">
                <a:solidFill>
                  <a:schemeClr val="accent1">
                    <a:tint val="88000"/>
                    <a:satMod val="150000"/>
                  </a:schemeClr>
                </a:solidFill>
              </a:rPr>
              <a:t> </a:t>
            </a:r>
            <a:r>
              <a:rPr lang="en-US" sz="4400" dirty="0" err="1">
                <a:solidFill>
                  <a:schemeClr val="accent1">
                    <a:tint val="88000"/>
                    <a:satMod val="150000"/>
                  </a:schemeClr>
                </a:solidFill>
              </a:rPr>
              <a:t>πρόγραμμα</a:t>
            </a:r>
            <a:r>
              <a:rPr lang="en-US" sz="4400" dirty="0">
                <a:solidFill>
                  <a:schemeClr val="accent1">
                    <a:tint val="88000"/>
                    <a:satMod val="150000"/>
                  </a:schemeClr>
                </a:solidFill>
              </a:rPr>
              <a:t>;</a:t>
            </a:r>
          </a:p>
        </p:txBody>
      </p:sp>
      <p:graphicFrame>
        <p:nvGraphicFramePr>
          <p:cNvPr id="6146" name="Object 3"/>
          <p:cNvGraphicFramePr>
            <a:graphicFrameLocks noChangeAspect="1"/>
          </p:cNvGraphicFramePr>
          <p:nvPr>
            <p:ph type="chart" idx="1"/>
          </p:nvPr>
        </p:nvGraphicFramePr>
        <p:xfrm>
          <a:off x="762000" y="1828800"/>
          <a:ext cx="7391400" cy="4064000"/>
        </p:xfrm>
        <a:graphic>
          <a:graphicData uri="http://schemas.openxmlformats.org/presentationml/2006/ole">
            <p:oleObj spid="_x0000_s6146"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4572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 </a:t>
            </a:r>
            <a:r>
              <a:rPr lang="en-US" sz="4400" dirty="0">
                <a:solidFill>
                  <a:schemeClr val="accent1">
                    <a:tint val="88000"/>
                    <a:satMod val="150000"/>
                  </a:schemeClr>
                </a:solidFill>
              </a:rPr>
              <a:t>Έχετε </a:t>
            </a:r>
            <a:r>
              <a:rPr lang="en-US" sz="4400" dirty="0" err="1">
                <a:solidFill>
                  <a:schemeClr val="accent1">
                    <a:tint val="88000"/>
                    <a:satMod val="150000"/>
                  </a:schemeClr>
                </a:solidFill>
              </a:rPr>
              <a:t>τα</a:t>
            </a:r>
            <a:r>
              <a:rPr lang="en-US" sz="4400" dirty="0">
                <a:solidFill>
                  <a:schemeClr val="accent1">
                    <a:tint val="88000"/>
                    <a:satMod val="150000"/>
                  </a:schemeClr>
                </a:solidFill>
              </a:rPr>
              <a:t> </a:t>
            </a:r>
            <a:r>
              <a:rPr lang="en-US" sz="4400" dirty="0" err="1">
                <a:solidFill>
                  <a:schemeClr val="accent1">
                    <a:tint val="88000"/>
                    <a:satMod val="150000"/>
                  </a:schemeClr>
                </a:solidFill>
              </a:rPr>
              <a:t>αποτελέσματα</a:t>
            </a:r>
            <a:r>
              <a:rPr lang="en-US" sz="4400" dirty="0">
                <a:solidFill>
                  <a:schemeClr val="accent1">
                    <a:tint val="88000"/>
                    <a:satMod val="150000"/>
                  </a:schemeClr>
                </a:solidFill>
              </a:rPr>
              <a:t> </a:t>
            </a:r>
            <a:r>
              <a:rPr lang="en-US" sz="4400" dirty="0" err="1">
                <a:solidFill>
                  <a:schemeClr val="accent1">
                    <a:tint val="88000"/>
                    <a:satMod val="150000"/>
                  </a:schemeClr>
                </a:solidFill>
              </a:rPr>
              <a:t>που</a:t>
            </a:r>
            <a:r>
              <a:rPr lang="en-US" sz="4400" dirty="0">
                <a:solidFill>
                  <a:schemeClr val="accent1">
                    <a:tint val="88000"/>
                    <a:satMod val="150000"/>
                  </a:schemeClr>
                </a:solidFill>
              </a:rPr>
              <a:t> </a:t>
            </a:r>
            <a:r>
              <a:rPr lang="en-US" sz="4400" dirty="0" err="1">
                <a:solidFill>
                  <a:schemeClr val="accent1">
                    <a:tint val="88000"/>
                    <a:satMod val="150000"/>
                  </a:schemeClr>
                </a:solidFill>
              </a:rPr>
              <a:t>θέλατε</a:t>
            </a:r>
            <a:r>
              <a:rPr lang="en-US" sz="4400" dirty="0">
                <a:solidFill>
                  <a:schemeClr val="accent1">
                    <a:tint val="88000"/>
                    <a:satMod val="150000"/>
                  </a:schemeClr>
                </a:solidFill>
              </a:rPr>
              <a:t>;</a:t>
            </a:r>
          </a:p>
        </p:txBody>
      </p:sp>
      <p:graphicFrame>
        <p:nvGraphicFramePr>
          <p:cNvPr id="8194" name="Object 3"/>
          <p:cNvGraphicFramePr>
            <a:graphicFrameLocks noChangeAspect="1"/>
          </p:cNvGraphicFramePr>
          <p:nvPr>
            <p:ph type="chart" idx="1"/>
          </p:nvPr>
        </p:nvGraphicFramePr>
        <p:xfrm>
          <a:off x="838200" y="1905000"/>
          <a:ext cx="7315200" cy="4064000"/>
        </p:xfrm>
        <a:graphic>
          <a:graphicData uri="http://schemas.openxmlformats.org/presentationml/2006/ole">
            <p:oleObj spid="_x0000_s8194"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5334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 </a:t>
            </a:r>
            <a:r>
              <a:rPr lang="en-US" sz="4400" dirty="0" err="1">
                <a:solidFill>
                  <a:schemeClr val="accent1">
                    <a:tint val="88000"/>
                    <a:satMod val="150000"/>
                  </a:schemeClr>
                </a:solidFill>
              </a:rPr>
              <a:t>Ποια</a:t>
            </a:r>
            <a:r>
              <a:rPr lang="en-US" sz="4400" dirty="0">
                <a:solidFill>
                  <a:schemeClr val="accent1">
                    <a:tint val="88000"/>
                    <a:satMod val="150000"/>
                  </a:schemeClr>
                </a:solidFill>
              </a:rPr>
              <a:t> </a:t>
            </a:r>
            <a:r>
              <a:rPr lang="en-US" sz="4400" dirty="0" err="1">
                <a:solidFill>
                  <a:schemeClr val="accent1">
                    <a:tint val="88000"/>
                    <a:satMod val="150000"/>
                  </a:schemeClr>
                </a:solidFill>
              </a:rPr>
              <a:t>δραστηριότητα</a:t>
            </a:r>
            <a:r>
              <a:rPr lang="en-US" sz="4400" dirty="0">
                <a:solidFill>
                  <a:schemeClr val="accent1">
                    <a:tint val="88000"/>
                    <a:satMod val="150000"/>
                  </a:schemeClr>
                </a:solidFill>
              </a:rPr>
              <a:t> </a:t>
            </a:r>
            <a:r>
              <a:rPr lang="en-US" sz="4400" dirty="0" err="1">
                <a:solidFill>
                  <a:schemeClr val="accent1">
                    <a:tint val="88000"/>
                    <a:satMod val="150000"/>
                  </a:schemeClr>
                </a:solidFill>
              </a:rPr>
              <a:t>σας</a:t>
            </a:r>
            <a:r>
              <a:rPr lang="en-US" sz="4400" dirty="0">
                <a:solidFill>
                  <a:schemeClr val="accent1">
                    <a:tint val="88000"/>
                    <a:satMod val="150000"/>
                  </a:schemeClr>
                </a:solidFill>
              </a:rPr>
              <a:t> </a:t>
            </a:r>
            <a:r>
              <a:rPr lang="en-US" sz="4400" dirty="0" err="1">
                <a:solidFill>
                  <a:schemeClr val="accent1">
                    <a:tint val="88000"/>
                    <a:satMod val="150000"/>
                  </a:schemeClr>
                </a:solidFill>
              </a:rPr>
              <a:t>άρεσε</a:t>
            </a:r>
            <a:r>
              <a:rPr lang="en-US" sz="4400" dirty="0">
                <a:solidFill>
                  <a:schemeClr val="accent1">
                    <a:tint val="88000"/>
                    <a:satMod val="150000"/>
                  </a:schemeClr>
                </a:solidFill>
              </a:rPr>
              <a:t> </a:t>
            </a:r>
            <a:r>
              <a:rPr lang="en-US" sz="4400" dirty="0" err="1">
                <a:solidFill>
                  <a:schemeClr val="accent1">
                    <a:tint val="88000"/>
                    <a:satMod val="150000"/>
                  </a:schemeClr>
                </a:solidFill>
              </a:rPr>
              <a:t>περισσότερο</a:t>
            </a:r>
            <a:r>
              <a:rPr lang="en-US" sz="4400" dirty="0">
                <a:solidFill>
                  <a:schemeClr val="accent1">
                    <a:tint val="88000"/>
                    <a:satMod val="150000"/>
                  </a:schemeClr>
                </a:solidFill>
              </a:rPr>
              <a:t>;</a:t>
            </a:r>
          </a:p>
        </p:txBody>
      </p:sp>
      <p:graphicFrame>
        <p:nvGraphicFramePr>
          <p:cNvPr id="11266" name="Object 3"/>
          <p:cNvGraphicFramePr>
            <a:graphicFrameLocks noChangeAspect="1"/>
          </p:cNvGraphicFramePr>
          <p:nvPr>
            <p:ph type="chart" idx="1"/>
          </p:nvPr>
        </p:nvGraphicFramePr>
        <p:xfrm>
          <a:off x="1524000" y="1828800"/>
          <a:ext cx="6091238" cy="4064000"/>
        </p:xfrm>
        <a:graphic>
          <a:graphicData uri="http://schemas.openxmlformats.org/presentationml/2006/ole">
            <p:oleObj spid="_x0000_s11266"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457200" y="16764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 </a:t>
            </a:r>
            <a:r>
              <a:rPr lang="en-US" sz="4400" dirty="0" err="1">
                <a:solidFill>
                  <a:schemeClr val="accent1">
                    <a:tint val="88000"/>
                    <a:satMod val="150000"/>
                  </a:schemeClr>
                </a:solidFill>
              </a:rPr>
              <a:t>Πιστεύετε</a:t>
            </a:r>
            <a:r>
              <a:rPr lang="en-US" sz="4400" dirty="0">
                <a:solidFill>
                  <a:schemeClr val="accent1">
                    <a:tint val="88000"/>
                    <a:satMod val="150000"/>
                  </a:schemeClr>
                </a:solidFill>
              </a:rPr>
              <a:t> </a:t>
            </a:r>
            <a:r>
              <a:rPr lang="en-US" sz="4400" dirty="0" err="1">
                <a:solidFill>
                  <a:schemeClr val="accent1">
                    <a:tint val="88000"/>
                    <a:satMod val="150000"/>
                  </a:schemeClr>
                </a:solidFill>
              </a:rPr>
              <a:t>ότι</a:t>
            </a:r>
            <a:r>
              <a:rPr lang="en-US" sz="4400" dirty="0">
                <a:solidFill>
                  <a:schemeClr val="accent1">
                    <a:tint val="88000"/>
                    <a:satMod val="150000"/>
                  </a:schemeClr>
                </a:solidFill>
              </a:rPr>
              <a:t> </a:t>
            </a:r>
            <a:r>
              <a:rPr lang="en-US" sz="4400" dirty="0" err="1">
                <a:solidFill>
                  <a:schemeClr val="accent1">
                    <a:tint val="88000"/>
                    <a:satMod val="150000"/>
                  </a:schemeClr>
                </a:solidFill>
              </a:rPr>
              <a:t>το</a:t>
            </a:r>
            <a:r>
              <a:rPr lang="en-US" sz="4400" dirty="0">
                <a:solidFill>
                  <a:schemeClr val="accent1">
                    <a:tint val="88000"/>
                    <a:satMod val="150000"/>
                  </a:schemeClr>
                </a:solidFill>
              </a:rPr>
              <a:t> </a:t>
            </a:r>
            <a:r>
              <a:rPr lang="en-US" sz="4400" dirty="0" err="1">
                <a:solidFill>
                  <a:schemeClr val="accent1">
                    <a:tint val="88000"/>
                    <a:satMod val="150000"/>
                  </a:schemeClr>
                </a:solidFill>
              </a:rPr>
              <a:t>μάθημα</a:t>
            </a:r>
            <a:r>
              <a:rPr lang="en-US" sz="4400" dirty="0">
                <a:solidFill>
                  <a:schemeClr val="accent1">
                    <a:tint val="88000"/>
                    <a:satMod val="150000"/>
                  </a:schemeClr>
                </a:solidFill>
              </a:rPr>
              <a:t> </a:t>
            </a:r>
            <a:r>
              <a:rPr lang="en-US" sz="4400" dirty="0" err="1">
                <a:solidFill>
                  <a:schemeClr val="accent1">
                    <a:tint val="88000"/>
                    <a:satMod val="150000"/>
                  </a:schemeClr>
                </a:solidFill>
              </a:rPr>
              <a:t>της</a:t>
            </a:r>
            <a:r>
              <a:rPr lang="en-US" sz="4400" dirty="0">
                <a:solidFill>
                  <a:schemeClr val="accent1">
                    <a:tint val="88000"/>
                    <a:satMod val="150000"/>
                  </a:schemeClr>
                </a:solidFill>
              </a:rPr>
              <a:t> </a:t>
            </a:r>
            <a:r>
              <a:rPr lang="en-US" sz="4400" dirty="0" err="1">
                <a:solidFill>
                  <a:schemeClr val="accent1">
                    <a:tint val="88000"/>
                    <a:satMod val="150000"/>
                  </a:schemeClr>
                </a:solidFill>
              </a:rPr>
              <a:t>φυσικής</a:t>
            </a:r>
            <a:r>
              <a:rPr lang="en-US" sz="4400" dirty="0">
                <a:solidFill>
                  <a:schemeClr val="accent1">
                    <a:tint val="88000"/>
                    <a:satMod val="150000"/>
                  </a:schemeClr>
                </a:solidFill>
              </a:rPr>
              <a:t> </a:t>
            </a:r>
            <a:r>
              <a:rPr lang="en-US" sz="4400" dirty="0" err="1">
                <a:solidFill>
                  <a:schemeClr val="accent1">
                    <a:tint val="88000"/>
                    <a:satMod val="150000"/>
                  </a:schemeClr>
                </a:solidFill>
              </a:rPr>
              <a:t>αγωγής</a:t>
            </a:r>
            <a:r>
              <a:rPr lang="en-US" sz="4400" dirty="0">
                <a:solidFill>
                  <a:schemeClr val="accent1">
                    <a:tint val="88000"/>
                    <a:satMod val="150000"/>
                  </a:schemeClr>
                </a:solidFill>
              </a:rPr>
              <a:t> </a:t>
            </a:r>
            <a:r>
              <a:rPr lang="en-US" sz="4400" dirty="0" err="1">
                <a:solidFill>
                  <a:schemeClr val="accent1">
                    <a:tint val="88000"/>
                    <a:satMod val="150000"/>
                  </a:schemeClr>
                </a:solidFill>
              </a:rPr>
              <a:t>βελτιώνει</a:t>
            </a:r>
            <a:r>
              <a:rPr lang="en-US" sz="4400" dirty="0">
                <a:solidFill>
                  <a:schemeClr val="accent1">
                    <a:tint val="88000"/>
                    <a:satMod val="150000"/>
                  </a:schemeClr>
                </a:solidFill>
              </a:rPr>
              <a:t> </a:t>
            </a:r>
            <a:r>
              <a:rPr lang="en-US" sz="4400" dirty="0" err="1">
                <a:solidFill>
                  <a:schemeClr val="accent1">
                    <a:tint val="88000"/>
                    <a:satMod val="150000"/>
                  </a:schemeClr>
                </a:solidFill>
              </a:rPr>
              <a:t>την</a:t>
            </a:r>
            <a:r>
              <a:rPr lang="en-US" sz="4400" dirty="0">
                <a:solidFill>
                  <a:schemeClr val="accent1">
                    <a:tint val="88000"/>
                    <a:satMod val="150000"/>
                  </a:schemeClr>
                </a:solidFill>
              </a:rPr>
              <a:t> αερόβια </a:t>
            </a:r>
            <a:r>
              <a:rPr lang="en-US" sz="4400" dirty="0" err="1">
                <a:solidFill>
                  <a:schemeClr val="accent1">
                    <a:tint val="88000"/>
                    <a:satMod val="150000"/>
                  </a:schemeClr>
                </a:solidFill>
              </a:rPr>
              <a:t>ικανότητα</a:t>
            </a:r>
            <a:r>
              <a:rPr lang="en-US" sz="4400" dirty="0">
                <a:solidFill>
                  <a:schemeClr val="accent1">
                    <a:tint val="88000"/>
                    <a:satMod val="150000"/>
                  </a:schemeClr>
                </a:solidFill>
              </a:rPr>
              <a:t>;</a:t>
            </a:r>
          </a:p>
        </p:txBody>
      </p:sp>
      <p:graphicFrame>
        <p:nvGraphicFramePr>
          <p:cNvPr id="13314" name="Object 3"/>
          <p:cNvGraphicFramePr>
            <a:graphicFrameLocks noChangeAspect="1"/>
          </p:cNvGraphicFramePr>
          <p:nvPr>
            <p:ph type="chart" idx="1"/>
          </p:nvPr>
        </p:nvGraphicFramePr>
        <p:xfrm>
          <a:off x="762000" y="1981200"/>
          <a:ext cx="7543800" cy="4572000"/>
        </p:xfrm>
        <a:graphic>
          <a:graphicData uri="http://schemas.openxmlformats.org/presentationml/2006/ole">
            <p:oleObj spid="_x0000_s13314"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304800"/>
            <a:ext cx="7770813" cy="5638800"/>
          </a:xfrm>
        </p:spPr>
        <p:txBody>
          <a:bodyPr>
            <a:normAutofit/>
          </a:bodyPr>
          <a:lstStyle/>
          <a:p>
            <a:pPr algn="ctr"/>
            <a:r>
              <a:rPr lang="el-GR" dirty="0" smtClean="0"/>
              <a:t>ΣΥΜΠΕΡΑΣΜΑΤΑ</a:t>
            </a:r>
            <a:br>
              <a:rPr lang="el-GR" dirty="0" smtClean="0"/>
            </a:br>
            <a:r>
              <a:rPr lang="el-GR" dirty="0" smtClean="0"/>
              <a:t/>
            </a:r>
            <a:br>
              <a:rPr lang="el-GR" dirty="0" smtClean="0"/>
            </a:br>
            <a:r>
              <a:rPr lang="el-GR" sz="2200" dirty="0" smtClean="0"/>
              <a:t>Στα μεγαλύτερα ποσοστά οι μαθητές/</a:t>
            </a:r>
            <a:r>
              <a:rPr lang="el-GR" sz="2200" dirty="0" err="1" smtClean="0"/>
              <a:t>τριες</a:t>
            </a:r>
            <a:r>
              <a:rPr lang="el-GR" sz="2200" dirty="0" smtClean="0"/>
              <a:t> γνωρίζουν τι είναι η αερόβια άσκηση αλλά δε γνωρίζουν τα οφέλη για την υγεία.</a:t>
            </a:r>
            <a:br>
              <a:rPr lang="el-GR" sz="2200" dirty="0" smtClean="0"/>
            </a:br>
            <a:r>
              <a:rPr lang="el-GR" sz="2200" dirty="0" smtClean="0"/>
              <a:t>Οι περισσότεροι/ες γυμνάζονται 2-3 φορές την εβδομάδα,για αισθητικούς και λόγους υγείας και τους αρέσουν κυρίως τα ομαδικά αθλήματα.</a:t>
            </a:r>
            <a:br>
              <a:rPr lang="el-GR" sz="2200" dirty="0" smtClean="0"/>
            </a:br>
            <a:r>
              <a:rPr lang="el-GR" sz="2200" dirty="0" smtClean="0"/>
              <a:t>Μετά το τέλος της άσκησης νοιώθουν κυρίως ευφορία αλλά δεν είχαν τα αναμενόμενα αποτελέσματα στο σώμα τους.</a:t>
            </a:r>
            <a:br>
              <a:rPr lang="el-GR" sz="2200" dirty="0" smtClean="0"/>
            </a:br>
            <a:r>
              <a:rPr lang="el-GR" sz="2200" dirty="0" smtClean="0"/>
              <a:t>Τέλος πιστεύουν πως το μάθημα της Φυσικής Αγωγής κάποιες φορές βελτιώνει την αερόβια ικανότητα.</a:t>
            </a:r>
            <a:br>
              <a:rPr lang="el-GR" sz="2200" dirty="0" smtClean="0"/>
            </a:br>
            <a:endParaRPr lang="el-GR" sz="2200" dirty="0"/>
          </a:p>
        </p:txBody>
      </p:sp>
      <p:sp>
        <p:nvSpPr>
          <p:cNvPr id="3" name="2 - Θέση ημερομηνίας"/>
          <p:cNvSpPr>
            <a:spLocks noGrp="1"/>
          </p:cNvSpPr>
          <p:nvPr>
            <p:ph type="dt" idx="10"/>
          </p:nvPr>
        </p:nvSpPr>
        <p:spPr/>
        <p:txBody>
          <a:bodyPr/>
          <a:lstStyle/>
          <a:p>
            <a:pPr>
              <a:defRPr/>
            </a:pPr>
            <a:r>
              <a:rPr lang="en-US" smtClean="0"/>
              <a:t>12/19/13</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539750" y="3141663"/>
            <a:ext cx="8229600" cy="1143000"/>
          </a:xfrm>
        </p:spPr>
        <p:txBody>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a:solidFill>
                  <a:schemeClr val="accent1">
                    <a:tint val="88000"/>
                    <a:satMod val="150000"/>
                  </a:schemeClr>
                </a:solidFill>
              </a:rPr>
              <a:t>Τέλος Προβολής</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457200" y="274638"/>
            <a:ext cx="8229600" cy="5241925"/>
          </a:xfrm>
        </p:spPr>
        <p:txBody>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a:solidFill>
                  <a:schemeClr val="accent1">
                    <a:tint val="88000"/>
                    <a:satMod val="150000"/>
                  </a:schemeClr>
                </a:solidFill>
              </a:rPr>
              <a:t>«Οι Ανώνυμοι»</a:t>
            </a:r>
            <a:br>
              <a:rPr lang="en-US" sz="4400">
                <a:solidFill>
                  <a:schemeClr val="accent1">
                    <a:tint val="88000"/>
                    <a:satMod val="150000"/>
                  </a:schemeClr>
                </a:solidFill>
              </a:rPr>
            </a:br>
            <a:r>
              <a:rPr lang="en-US" sz="4400">
                <a:solidFill>
                  <a:schemeClr val="accent1">
                    <a:tint val="88000"/>
                    <a:satMod val="150000"/>
                  </a:schemeClr>
                </a:solidFill>
              </a:rPr>
              <a:t>Λιάπης Αστέριος</a:t>
            </a:r>
            <a:br>
              <a:rPr lang="en-US" sz="4400">
                <a:solidFill>
                  <a:schemeClr val="accent1">
                    <a:tint val="88000"/>
                    <a:satMod val="150000"/>
                  </a:schemeClr>
                </a:solidFill>
              </a:rPr>
            </a:br>
            <a:r>
              <a:rPr lang="en-US" sz="4400">
                <a:solidFill>
                  <a:schemeClr val="accent1">
                    <a:tint val="88000"/>
                    <a:satMod val="150000"/>
                  </a:schemeClr>
                </a:solidFill>
              </a:rPr>
              <a:t>Βασίλης Στούπας</a:t>
            </a:r>
            <a:br>
              <a:rPr lang="en-US" sz="4400">
                <a:solidFill>
                  <a:schemeClr val="accent1">
                    <a:tint val="88000"/>
                    <a:satMod val="150000"/>
                  </a:schemeClr>
                </a:solidFill>
              </a:rPr>
            </a:br>
            <a:r>
              <a:rPr lang="en-US" sz="4400">
                <a:solidFill>
                  <a:schemeClr val="accent1">
                    <a:tint val="88000"/>
                    <a:satMod val="150000"/>
                  </a:schemeClr>
                </a:solidFill>
              </a:rPr>
              <a:t>Μυλωνάς Παναγιώτης</a:t>
            </a:r>
            <a:br>
              <a:rPr lang="en-US" sz="4400">
                <a:solidFill>
                  <a:schemeClr val="accent1">
                    <a:tint val="88000"/>
                    <a:satMod val="150000"/>
                  </a:schemeClr>
                </a:solidFill>
              </a:rPr>
            </a:br>
            <a:r>
              <a:rPr lang="en-US" sz="4400">
                <a:solidFill>
                  <a:schemeClr val="accent1">
                    <a:tint val="88000"/>
                    <a:satMod val="150000"/>
                  </a:schemeClr>
                </a:solidFill>
              </a:rPr>
              <a:t>Στίκος Σεβαστός</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990600"/>
            <a:ext cx="7770813" cy="2608263"/>
          </a:xfrm>
        </p:spPr>
        <p:txBody>
          <a:bodyPr>
            <a:normAutofit fontScale="90000"/>
          </a:bodyPr>
          <a:lstStyle/>
          <a:p>
            <a:r>
              <a:rPr lang="el-GR" dirty="0" smtClean="0"/>
              <a:t>Ρωτήθηκαν 100 μαθητές της </a:t>
            </a:r>
            <a:r>
              <a:rPr lang="el-GR" dirty="0" err="1" smtClean="0"/>
              <a:t>Α΄Λυκείου</a:t>
            </a:r>
            <a:r>
              <a:rPr lang="el-GR" dirty="0" smtClean="0"/>
              <a:t> του ΓΕΛ Ευκαρπίας.</a:t>
            </a:r>
            <a:br>
              <a:rPr lang="el-GR" dirty="0" smtClean="0"/>
            </a:br>
            <a:r>
              <a:rPr lang="el-GR" dirty="0" smtClean="0"/>
              <a:t>Η επιλογή του φύλου ήταν τυχαία και το ερωτηματολόγιο ανώνυμο.</a:t>
            </a:r>
            <a:endParaRPr lang="el-GR" dirty="0"/>
          </a:p>
        </p:txBody>
      </p:sp>
      <p:sp>
        <p:nvSpPr>
          <p:cNvPr id="3" name="2 - Θέση ημερομηνίας"/>
          <p:cNvSpPr>
            <a:spLocks noGrp="1"/>
          </p:cNvSpPr>
          <p:nvPr>
            <p:ph type="dt" idx="10"/>
          </p:nvPr>
        </p:nvSpPr>
        <p:spPr/>
        <p:txBody>
          <a:bodyPr/>
          <a:lstStyle/>
          <a:p>
            <a:pPr>
              <a:defRPr/>
            </a:pPr>
            <a:r>
              <a:rPr lang="en-US" smtClean="0"/>
              <a:t>12/19/13</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685801"/>
            <a:ext cx="7770813" cy="1752599"/>
          </a:xfrm>
        </p:spPr>
        <p:txBody>
          <a:bodyPr/>
          <a:lstStyle/>
          <a:p>
            <a:r>
              <a:rPr lang="el-GR" dirty="0" smtClean="0"/>
              <a:t>Γνωρίζετε τι είναι η αερόβια άσκηση?</a:t>
            </a:r>
            <a:endParaRPr lang="el-GR" dirty="0"/>
          </a:p>
        </p:txBody>
      </p:sp>
      <p:sp>
        <p:nvSpPr>
          <p:cNvPr id="3" name="2 - Θέση ημερομηνίας"/>
          <p:cNvSpPr>
            <a:spLocks noGrp="1"/>
          </p:cNvSpPr>
          <p:nvPr>
            <p:ph type="dt" idx="10"/>
          </p:nvPr>
        </p:nvSpPr>
        <p:spPr/>
        <p:txBody>
          <a:bodyPr/>
          <a:lstStyle/>
          <a:p>
            <a:pPr>
              <a:defRPr/>
            </a:pPr>
            <a:r>
              <a:rPr lang="en-US" smtClean="0"/>
              <a:t>12/19/13</a:t>
            </a:r>
            <a:endParaRPr lang="en-US"/>
          </a:p>
        </p:txBody>
      </p:sp>
      <p:graphicFrame>
        <p:nvGraphicFramePr>
          <p:cNvPr id="4" name="3 - Γράφημα"/>
          <p:cNvGraphicFramePr/>
          <p:nvPr/>
        </p:nvGraphicFramePr>
        <p:xfrm>
          <a:off x="1524000" y="17526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200" y="5334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l-GR" sz="4400" dirty="0" smtClean="0">
                <a:solidFill>
                  <a:schemeClr val="accent1">
                    <a:tint val="88000"/>
                    <a:satMod val="150000"/>
                  </a:schemeClr>
                </a:solidFill>
              </a:rPr>
              <a:t>Γ</a:t>
            </a:r>
            <a:r>
              <a:rPr lang="en-US" sz="4400" dirty="0" err="1" smtClean="0">
                <a:solidFill>
                  <a:schemeClr val="accent1">
                    <a:tint val="88000"/>
                    <a:satMod val="150000"/>
                  </a:schemeClr>
                </a:solidFill>
              </a:rPr>
              <a:t>νωρίζετε</a:t>
            </a:r>
            <a:r>
              <a:rPr lang="en-US" sz="4400" dirty="0" smtClean="0">
                <a:solidFill>
                  <a:schemeClr val="accent1">
                    <a:tint val="88000"/>
                    <a:satMod val="150000"/>
                  </a:schemeClr>
                </a:solidFill>
              </a:rPr>
              <a:t> τ</a:t>
            </a:r>
            <a:r>
              <a:rPr lang="el-GR" sz="4400" dirty="0" smtClean="0">
                <a:solidFill>
                  <a:schemeClr val="accent1">
                    <a:tint val="88000"/>
                    <a:satMod val="150000"/>
                  </a:schemeClr>
                </a:solidFill>
              </a:rPr>
              <a:t>α</a:t>
            </a:r>
            <a:r>
              <a:rPr lang="en-US" sz="4400" dirty="0" smtClean="0">
                <a:solidFill>
                  <a:schemeClr val="accent1">
                    <a:tint val="88000"/>
                    <a:satMod val="150000"/>
                  </a:schemeClr>
                </a:solidFill>
              </a:rPr>
              <a:t> </a:t>
            </a:r>
            <a:r>
              <a:rPr lang="el-GR" sz="4400" dirty="0" smtClean="0">
                <a:solidFill>
                  <a:schemeClr val="accent1">
                    <a:tint val="88000"/>
                    <a:satMod val="150000"/>
                  </a:schemeClr>
                </a:solidFill>
              </a:rPr>
              <a:t>ο</a:t>
            </a:r>
            <a:r>
              <a:rPr lang="en-US" sz="4400" dirty="0" err="1" smtClean="0">
                <a:solidFill>
                  <a:schemeClr val="accent1">
                    <a:tint val="88000"/>
                    <a:satMod val="150000"/>
                  </a:schemeClr>
                </a:solidFill>
              </a:rPr>
              <a:t>φέλ</a:t>
            </a:r>
            <a:r>
              <a:rPr lang="el-GR" sz="4400" dirty="0" smtClean="0">
                <a:solidFill>
                  <a:schemeClr val="accent1">
                    <a:tint val="88000"/>
                    <a:satMod val="150000"/>
                  </a:schemeClr>
                </a:solidFill>
              </a:rPr>
              <a:t>η</a:t>
            </a:r>
            <a:r>
              <a:rPr lang="en-US" sz="4400" dirty="0" smtClean="0">
                <a:solidFill>
                  <a:schemeClr val="accent1">
                    <a:tint val="88000"/>
                    <a:satMod val="150000"/>
                  </a:schemeClr>
                </a:solidFill>
              </a:rPr>
              <a:t> τ</a:t>
            </a:r>
            <a:r>
              <a:rPr lang="el-GR" sz="4400" dirty="0" smtClean="0">
                <a:solidFill>
                  <a:schemeClr val="accent1">
                    <a:tint val="88000"/>
                    <a:satMod val="150000"/>
                  </a:schemeClr>
                </a:solidFill>
              </a:rPr>
              <a:t>η</a:t>
            </a:r>
            <a:r>
              <a:rPr lang="en-US" sz="4400" dirty="0" smtClean="0">
                <a:solidFill>
                  <a:schemeClr val="accent1">
                    <a:tint val="88000"/>
                    <a:satMod val="150000"/>
                  </a:schemeClr>
                </a:solidFill>
              </a:rPr>
              <a:t>ς </a:t>
            </a:r>
            <a:r>
              <a:rPr lang="en-US" sz="4400" dirty="0" err="1">
                <a:solidFill>
                  <a:schemeClr val="accent1">
                    <a:tint val="88000"/>
                    <a:satMod val="150000"/>
                  </a:schemeClr>
                </a:solidFill>
              </a:rPr>
              <a:t>αερόβιας</a:t>
            </a:r>
            <a:r>
              <a:rPr lang="en-US" sz="4400" dirty="0">
                <a:solidFill>
                  <a:schemeClr val="accent1">
                    <a:tint val="88000"/>
                    <a:satMod val="150000"/>
                  </a:schemeClr>
                </a:solidFill>
              </a:rPr>
              <a:t> </a:t>
            </a:r>
            <a:r>
              <a:rPr lang="en-US" sz="4400" dirty="0" err="1">
                <a:solidFill>
                  <a:schemeClr val="accent1">
                    <a:tint val="88000"/>
                    <a:satMod val="150000"/>
                  </a:schemeClr>
                </a:solidFill>
              </a:rPr>
              <a:t>άσκησης</a:t>
            </a:r>
            <a:r>
              <a:rPr lang="en-US" sz="4400" dirty="0">
                <a:solidFill>
                  <a:schemeClr val="accent1">
                    <a:tint val="88000"/>
                    <a:satMod val="150000"/>
                  </a:schemeClr>
                </a:solidFill>
              </a:rPr>
              <a:t> ;</a:t>
            </a:r>
          </a:p>
        </p:txBody>
      </p:sp>
      <p:graphicFrame>
        <p:nvGraphicFramePr>
          <p:cNvPr id="1026" name="Object 13"/>
          <p:cNvGraphicFramePr>
            <a:graphicFrameLocks noChangeAspect="1"/>
          </p:cNvGraphicFramePr>
          <p:nvPr>
            <p:ph type="chart" idx="1"/>
          </p:nvPr>
        </p:nvGraphicFramePr>
        <p:xfrm>
          <a:off x="457200" y="1600200"/>
          <a:ext cx="8228013" cy="4522788"/>
        </p:xfrm>
        <a:graphic>
          <a:graphicData uri="http://schemas.openxmlformats.org/presentationml/2006/ole">
            <p:oleObj spid="_x0000_s1026" name="Γράφημα" r:id="rId4" imgW="8229600" imgH="4524443"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503238" y="4343400"/>
            <a:ext cx="8183562" cy="1693863"/>
          </a:xfrm>
        </p:spPr>
        <p:txBody>
          <a:bodyPr>
            <a:normAutofit/>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Έχετε </a:t>
            </a:r>
            <a:r>
              <a:rPr lang="en-US" sz="4400" dirty="0">
                <a:solidFill>
                  <a:schemeClr val="accent1">
                    <a:tint val="88000"/>
                    <a:satMod val="150000"/>
                  </a:schemeClr>
                </a:solidFill>
              </a:rPr>
              <a:t>κάνει </a:t>
            </a:r>
            <a:r>
              <a:rPr lang="en-US" sz="4400" dirty="0" smtClean="0">
                <a:solidFill>
                  <a:schemeClr val="accent1">
                    <a:tint val="88000"/>
                    <a:satMod val="150000"/>
                  </a:schemeClr>
                </a:solidFill>
              </a:rPr>
              <a:t> </a:t>
            </a:r>
            <a:r>
              <a:rPr lang="en-US" sz="4400" dirty="0">
                <a:solidFill>
                  <a:schemeClr val="accent1">
                    <a:tint val="88000"/>
                    <a:satMod val="150000"/>
                  </a:schemeClr>
                </a:solidFill>
              </a:rPr>
              <a:t>αερόβια άσκηση;</a:t>
            </a:r>
          </a:p>
        </p:txBody>
      </p:sp>
      <p:graphicFrame>
        <p:nvGraphicFramePr>
          <p:cNvPr id="2050" name="Object 3"/>
          <p:cNvGraphicFramePr>
            <a:graphicFrameLocks noChangeAspect="1"/>
          </p:cNvGraphicFramePr>
          <p:nvPr>
            <p:ph sz="half" idx="1"/>
          </p:nvPr>
        </p:nvGraphicFramePr>
        <p:xfrm>
          <a:off x="457200" y="457200"/>
          <a:ext cx="7410450" cy="4114800"/>
        </p:xfrm>
        <a:graphic>
          <a:graphicData uri="http://schemas.openxmlformats.org/presentationml/2006/ole">
            <p:oleObj spid="_x0000_s2050"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533400" y="5334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err="1" smtClean="0">
                <a:solidFill>
                  <a:schemeClr val="accent1">
                    <a:tint val="88000"/>
                    <a:satMod val="150000"/>
                  </a:schemeClr>
                </a:solidFill>
              </a:rPr>
              <a:t>Για</a:t>
            </a:r>
            <a:r>
              <a:rPr lang="en-US" sz="4400" dirty="0" smtClean="0">
                <a:solidFill>
                  <a:schemeClr val="accent1">
                    <a:tint val="88000"/>
                    <a:satMod val="150000"/>
                  </a:schemeClr>
                </a:solidFill>
              </a:rPr>
              <a:t> </a:t>
            </a:r>
            <a:r>
              <a:rPr lang="en-US" sz="4400" dirty="0" err="1" smtClean="0">
                <a:solidFill>
                  <a:schemeClr val="accent1">
                    <a:tint val="88000"/>
                    <a:satMod val="150000"/>
                  </a:schemeClr>
                </a:solidFill>
              </a:rPr>
              <a:t>ποι</a:t>
            </a:r>
            <a:r>
              <a:rPr lang="el-GR" sz="4400" dirty="0" smtClean="0">
                <a:solidFill>
                  <a:schemeClr val="accent1">
                    <a:tint val="88000"/>
                    <a:satMod val="150000"/>
                  </a:schemeClr>
                </a:solidFill>
              </a:rPr>
              <a:t>ό</a:t>
            </a:r>
            <a:r>
              <a:rPr lang="en-US" sz="4400" dirty="0" smtClean="0">
                <a:solidFill>
                  <a:schemeClr val="accent1">
                    <a:tint val="88000"/>
                    <a:satMod val="150000"/>
                  </a:schemeClr>
                </a:solidFill>
              </a:rPr>
              <a:t> </a:t>
            </a:r>
            <a:r>
              <a:rPr lang="en-US" sz="4400" dirty="0" err="1">
                <a:solidFill>
                  <a:schemeClr val="accent1">
                    <a:tint val="88000"/>
                    <a:satMod val="150000"/>
                  </a:schemeClr>
                </a:solidFill>
              </a:rPr>
              <a:t>λόγο</a:t>
            </a:r>
            <a:r>
              <a:rPr lang="en-US" sz="4400" dirty="0">
                <a:solidFill>
                  <a:schemeClr val="accent1">
                    <a:tint val="88000"/>
                    <a:satMod val="150000"/>
                  </a:schemeClr>
                </a:solidFill>
              </a:rPr>
              <a:t> </a:t>
            </a:r>
            <a:r>
              <a:rPr lang="en-US" sz="4400" dirty="0" err="1">
                <a:solidFill>
                  <a:schemeClr val="accent1">
                    <a:tint val="88000"/>
                    <a:satMod val="150000"/>
                  </a:schemeClr>
                </a:solidFill>
              </a:rPr>
              <a:t>κάνατε</a:t>
            </a:r>
            <a:r>
              <a:rPr lang="en-US" sz="4400" dirty="0">
                <a:solidFill>
                  <a:schemeClr val="accent1">
                    <a:tint val="88000"/>
                    <a:satMod val="150000"/>
                  </a:schemeClr>
                </a:solidFill>
              </a:rPr>
              <a:t> αερόβια άσκηση;</a:t>
            </a:r>
          </a:p>
        </p:txBody>
      </p:sp>
      <p:graphicFrame>
        <p:nvGraphicFramePr>
          <p:cNvPr id="3074" name="Object 3"/>
          <p:cNvGraphicFramePr>
            <a:graphicFrameLocks noChangeAspect="1"/>
          </p:cNvGraphicFramePr>
          <p:nvPr>
            <p:ph type="chart" idx="1"/>
          </p:nvPr>
        </p:nvGraphicFramePr>
        <p:xfrm>
          <a:off x="685800" y="1828800"/>
          <a:ext cx="7620000" cy="4064000"/>
        </p:xfrm>
        <a:graphic>
          <a:graphicData uri="http://schemas.openxmlformats.org/presentationml/2006/ole">
            <p:oleObj spid="_x0000_s3074"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533400" y="914400"/>
            <a:ext cx="8228013" cy="1141413"/>
          </a:xfrm>
        </p:spPr>
        <p:txBody>
          <a:bodyPr>
            <a:normAutofit fontScale="90000"/>
          </a:bodyPr>
          <a:lstStyle/>
          <a:p>
            <a:pPr eaLnBrk="1" fontAlgn="auto" hangingPunct="1">
              <a:spcAft>
                <a:spcPts val="0"/>
              </a:spcAft>
              <a:defRPr/>
            </a:pPr>
            <a:r>
              <a:rPr lang="en-US" sz="4000" dirty="0" smtClean="0">
                <a:solidFill>
                  <a:schemeClr val="accent1">
                    <a:tint val="88000"/>
                    <a:satMod val="150000"/>
                  </a:schemeClr>
                </a:solidFill>
              </a:rPr>
              <a:t> </a:t>
            </a:r>
            <a:r>
              <a:rPr lang="el-GR" sz="4000" dirty="0">
                <a:solidFill>
                  <a:schemeClr val="accent1">
                    <a:tint val="88000"/>
                    <a:satMod val="150000"/>
                  </a:schemeClr>
                </a:solidFill>
              </a:rPr>
              <a:t>Πως αισθανόσασταν μετά το τέλος της άσκησης ;</a:t>
            </a:r>
            <a:br>
              <a:rPr lang="el-GR" sz="4000" dirty="0">
                <a:solidFill>
                  <a:schemeClr val="accent1">
                    <a:tint val="88000"/>
                    <a:satMod val="150000"/>
                  </a:schemeClr>
                </a:solidFill>
              </a:rPr>
            </a:br>
            <a:endParaRPr lang="en-US" sz="4000" dirty="0">
              <a:solidFill>
                <a:schemeClr val="accent1">
                  <a:tint val="88000"/>
                  <a:satMod val="150000"/>
                </a:schemeClr>
              </a:solidFill>
            </a:endParaRPr>
          </a:p>
        </p:txBody>
      </p:sp>
      <p:graphicFrame>
        <p:nvGraphicFramePr>
          <p:cNvPr id="4098" name="Object 4"/>
          <p:cNvGraphicFramePr>
            <a:graphicFrameLocks noChangeAspect="1"/>
          </p:cNvGraphicFramePr>
          <p:nvPr>
            <p:ph type="chart" idx="1"/>
          </p:nvPr>
        </p:nvGraphicFramePr>
        <p:xfrm>
          <a:off x="762000" y="1828800"/>
          <a:ext cx="7543800" cy="4064000"/>
        </p:xfrm>
        <a:graphic>
          <a:graphicData uri="http://schemas.openxmlformats.org/presentationml/2006/ole">
            <p:oleObj spid="_x0000_s4098" name="Γράφημα" r:id="rId3" imgW="6096000" imgH="4067251" progId="MSGraph.Chart.8">
              <p:embed followColorScheme="full"/>
            </p:oleObj>
          </a:graphicData>
        </a:graphic>
      </p:graphicFrame>
      <p:sp>
        <p:nvSpPr>
          <p:cNvPr id="4" name="Date Placeholder 3"/>
          <p:cNvSpPr>
            <a:spLocks noGrp="1"/>
          </p:cNvSpPr>
          <p:nvPr>
            <p:ph type="dt" sz="quarter" idx="10"/>
          </p:nvPr>
        </p:nvSpPr>
        <p:spPr/>
        <p:txBody>
          <a:bodyPr/>
          <a:lstStyle/>
          <a:p>
            <a:pPr>
              <a:defRPr/>
            </a:pPr>
            <a:r>
              <a:rPr lang="en-US"/>
              <a:t>12/19/13</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457200" y="457200"/>
            <a:ext cx="8228013" cy="1141413"/>
          </a:xfrm>
        </p:spPr>
        <p:txBody>
          <a:bodyPr>
            <a:normAutofit fontScale="90000"/>
          </a:bodyPr>
          <a:lstStyle/>
          <a:p>
            <a:pPr algn="ctr" eaLnBrk="1" fontAlgn="auto" hangingPunct="1">
              <a:spcAft>
                <a:spcPts val="0"/>
              </a:spcAft>
              <a:tabLst>
                <a:tab pos="723900" algn="l"/>
                <a:tab pos="1447800" algn="l"/>
                <a:tab pos="2171700" algn="l"/>
                <a:tab pos="2895600" algn="l"/>
                <a:tab pos="3619500" algn="l"/>
                <a:tab pos="4343400" algn="l"/>
                <a:tab pos="5067300" algn="l"/>
                <a:tab pos="5791200" algn="l"/>
                <a:tab pos="6515100" algn="l"/>
                <a:tab pos="7239000" algn="l"/>
                <a:tab pos="7962900" algn="l"/>
              </a:tabLst>
              <a:defRPr/>
            </a:pPr>
            <a:r>
              <a:rPr lang="en-US" sz="4400" dirty="0" smtClean="0">
                <a:solidFill>
                  <a:schemeClr val="accent1">
                    <a:tint val="88000"/>
                    <a:satMod val="150000"/>
                  </a:schemeClr>
                </a:solidFill>
              </a:rPr>
              <a:t> </a:t>
            </a:r>
            <a:r>
              <a:rPr lang="en-US" sz="4400" dirty="0" err="1">
                <a:solidFill>
                  <a:schemeClr val="accent1">
                    <a:tint val="88000"/>
                    <a:satMod val="150000"/>
                  </a:schemeClr>
                </a:solidFill>
              </a:rPr>
              <a:t>Πόσες</a:t>
            </a:r>
            <a:r>
              <a:rPr lang="en-US" sz="4400" dirty="0">
                <a:solidFill>
                  <a:schemeClr val="accent1">
                    <a:tint val="88000"/>
                    <a:satMod val="150000"/>
                  </a:schemeClr>
                </a:solidFill>
              </a:rPr>
              <a:t> </a:t>
            </a:r>
            <a:r>
              <a:rPr lang="en-US" sz="4400" dirty="0" err="1">
                <a:solidFill>
                  <a:schemeClr val="accent1">
                    <a:tint val="88000"/>
                    <a:satMod val="150000"/>
                  </a:schemeClr>
                </a:solidFill>
              </a:rPr>
              <a:t>μέρες</a:t>
            </a:r>
            <a:r>
              <a:rPr lang="en-US" sz="4400" dirty="0">
                <a:solidFill>
                  <a:schemeClr val="accent1">
                    <a:tint val="88000"/>
                    <a:satMod val="150000"/>
                  </a:schemeClr>
                </a:solidFill>
              </a:rPr>
              <a:t> </a:t>
            </a:r>
            <a:r>
              <a:rPr lang="en-US" sz="4400" dirty="0" err="1">
                <a:solidFill>
                  <a:schemeClr val="accent1">
                    <a:tint val="88000"/>
                    <a:satMod val="150000"/>
                  </a:schemeClr>
                </a:solidFill>
              </a:rPr>
              <a:t>την</a:t>
            </a:r>
            <a:r>
              <a:rPr lang="en-US" sz="4400" dirty="0">
                <a:solidFill>
                  <a:schemeClr val="accent1">
                    <a:tint val="88000"/>
                    <a:satMod val="150000"/>
                  </a:schemeClr>
                </a:solidFill>
              </a:rPr>
              <a:t> </a:t>
            </a:r>
            <a:r>
              <a:rPr lang="en-US" sz="4400" dirty="0" err="1">
                <a:solidFill>
                  <a:schemeClr val="accent1">
                    <a:tint val="88000"/>
                    <a:satMod val="150000"/>
                  </a:schemeClr>
                </a:solidFill>
              </a:rPr>
              <a:t>εβδομάδα</a:t>
            </a:r>
            <a:r>
              <a:rPr lang="en-US" sz="4400" dirty="0">
                <a:solidFill>
                  <a:schemeClr val="accent1">
                    <a:tint val="88000"/>
                    <a:satMod val="150000"/>
                  </a:schemeClr>
                </a:solidFill>
              </a:rPr>
              <a:t> </a:t>
            </a:r>
            <a:r>
              <a:rPr lang="en-US" sz="4400" dirty="0" err="1">
                <a:solidFill>
                  <a:schemeClr val="accent1">
                    <a:tint val="88000"/>
                    <a:satMod val="150000"/>
                  </a:schemeClr>
                </a:solidFill>
              </a:rPr>
              <a:t>ασκήστε</a:t>
            </a:r>
            <a:r>
              <a:rPr lang="en-US" sz="4400" dirty="0">
                <a:solidFill>
                  <a:schemeClr val="accent1">
                    <a:tint val="88000"/>
                    <a:satMod val="150000"/>
                  </a:schemeClr>
                </a:solidFill>
              </a:rPr>
              <a:t>;</a:t>
            </a:r>
          </a:p>
        </p:txBody>
      </p:sp>
      <p:graphicFrame>
        <p:nvGraphicFramePr>
          <p:cNvPr id="5122" name="Object 3"/>
          <p:cNvGraphicFramePr>
            <a:graphicFrameLocks noChangeAspect="1"/>
          </p:cNvGraphicFramePr>
          <p:nvPr>
            <p:ph type="chart" idx="1"/>
          </p:nvPr>
        </p:nvGraphicFramePr>
        <p:xfrm>
          <a:off x="762000" y="1828800"/>
          <a:ext cx="7543800" cy="4064000"/>
        </p:xfrm>
        <a:graphic>
          <a:graphicData uri="http://schemas.openxmlformats.org/presentationml/2006/ole">
            <p:oleObj spid="_x0000_s5122" name="Γράφημα" r:id="rId4" imgW="6096000" imgH="4067251" progId="MSGraph.Chart.8">
              <p:embed followColorScheme="full"/>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160</TotalTime>
  <Words>125</Words>
  <Application>Microsoft Office PowerPoint</Application>
  <PresentationFormat>Προβολή στην οθόνη (4:3)</PresentationFormat>
  <Paragraphs>32</Paragraphs>
  <Slides>15</Slides>
  <Notes>11</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15</vt:i4>
      </vt:variant>
    </vt:vector>
  </HeadingPairs>
  <TitlesOfParts>
    <vt:vector size="17" baseType="lpstr">
      <vt:lpstr>Aspect</vt:lpstr>
      <vt:lpstr>Γράφημα</vt:lpstr>
      <vt:lpstr>Γ.ΕΛ Ευκαρπίας  Ερευνητική Εργασία(Α2) Ερωτηματολόγιο για Αερόβια Άσκηση</vt:lpstr>
      <vt:lpstr>«Οι Ανώνυμοι» Λιάπης Αστέριος Βασίλης Στούπας Μυλωνάς Παναγιώτης Στίκος Σεβαστός</vt:lpstr>
      <vt:lpstr>Ρωτήθηκαν 100 μαθητές της Α΄Λυκείου του ΓΕΛ Ευκαρπίας. Η επιλογή του φύλου ήταν τυχαία και το ερωτηματολόγιο ανώνυμο.</vt:lpstr>
      <vt:lpstr>Γνωρίζετε τι είναι η αερόβια άσκηση?</vt:lpstr>
      <vt:lpstr>Γνωρίζετε τα οφέλη της αερόβιας άσκησης ;</vt:lpstr>
      <vt:lpstr>Έχετε κάνει  αερόβια άσκηση;</vt:lpstr>
      <vt:lpstr>Για ποιό λόγο κάνατε αερόβια άσκηση;</vt:lpstr>
      <vt:lpstr> Πως αισθανόσασταν μετά το τέλος της άσκησης ; </vt:lpstr>
      <vt:lpstr> Πόσες μέρες την εβδομάδα ασκήστε;</vt:lpstr>
      <vt:lpstr> Για πόσο καιρό ακολουθείτε το πρόγραμμα;</vt:lpstr>
      <vt:lpstr> Έχετε τα αποτελέσματα που θέλατε;</vt:lpstr>
      <vt:lpstr> Ποια δραστηριότητα σας άρεσε περισσότερο;</vt:lpstr>
      <vt:lpstr> Πιστεύετε ότι το μάθημα της φυσικής αγωγής βελτιώνει την αερόβια ικανότητα;</vt:lpstr>
      <vt:lpstr>ΣΥΜΠΕΡΑΣΜΑΤΑ  Στα μεγαλύτερα ποσοστά οι μαθητές/τριες γνωρίζουν τι είναι η αερόβια άσκηση αλλά δε γνωρίζουν τα οφέλη για την υγεία. Οι περισσότεροι/ες γυμνάζονται 2-3 φορές την εβδομάδα,για αισθητικούς και λόγους υγείας και τους αρέσουν κυρίως τα ομαδικά αθλήματα. Μετά το τέλος της άσκησης νοιώθουν κυρίως ευφορία αλλά δεν είχαν τα αναμενόμενα αποτελέσματα στο σώμα τους. Τέλος πιστεύουν πως το μάθημα της Φυσικής Αγωγής κάποιες φορές βελτιώνει την αερόβια ικανότητα. </vt:lpstr>
      <vt:lpstr>Τέλος Προβολής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Γ.ΕΛ Ευκαρπίας  Ερευνητική Εργασία(Α2) Ερωτηματολόγιο για Αερόβια Άσκηση</dc:title>
  <cp:lastModifiedBy>grafeio2</cp:lastModifiedBy>
  <cp:revision>15</cp:revision>
  <cp:lastPrinted>1601-01-01T00:00:00Z</cp:lastPrinted>
  <dcterms:created xsi:type="dcterms:W3CDTF">1601-01-01T00:00:00Z</dcterms:created>
  <dcterms:modified xsi:type="dcterms:W3CDTF">2014-01-27T08:00:11Z</dcterms:modified>
</cp:coreProperties>
</file>