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66" r:id="rId3"/>
    <p:sldId id="262" r:id="rId4"/>
    <p:sldId id="259" r:id="rId5"/>
    <p:sldId id="260" r:id="rId6"/>
    <p:sldId id="267" r:id="rId7"/>
    <p:sldId id="261" r:id="rId8"/>
    <p:sldId id="268" r:id="rId9"/>
    <p:sldId id="263" r:id="rId10"/>
    <p:sldId id="270" r:id="rId11"/>
    <p:sldId id="264" r:id="rId12"/>
    <p:sldId id="269" r:id="rId13"/>
    <p:sldId id="265" r:id="rId14"/>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8" d="100"/>
          <a:sy n="8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2" name="1 - Θέση υποσέλιδου"/>
          <p:cNvSpPr>
            <a:spLocks noGrp="1"/>
          </p:cNvSpPr>
          <p:nvPr>
            <p:ph type="ftr" sz="quarter" idx="11"/>
          </p:nvPr>
        </p:nvSpPr>
        <p:spPr/>
        <p:txBody>
          <a:bodyPr/>
          <a:lstStyle/>
          <a:p>
            <a:endParaRPr lang="en-US"/>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19" name="18 - Θέση υποσέλιδου"/>
          <p:cNvSpPr>
            <a:spLocks noGrp="1"/>
          </p:cNvSpPr>
          <p:nvPr>
            <p:ph type="ftr" sz="quarter" idx="11"/>
          </p:nvPr>
        </p:nvSpPr>
        <p:spPr>
          <a:xfrm>
            <a:off x="3581400" y="76200"/>
            <a:ext cx="2895600" cy="288925"/>
          </a:xfrm>
        </p:spPr>
        <p:txBody>
          <a:bodyPr/>
          <a:lstStyle/>
          <a:p>
            <a:endParaRPr lang="en-US"/>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11" name="10 - Θέση υποσέλιδου"/>
          <p:cNvSpPr>
            <a:spLocks noGrp="1"/>
          </p:cNvSpPr>
          <p:nvPr>
            <p:ph type="ftr" sz="quarter" idx="11"/>
          </p:nvPr>
        </p:nvSpPr>
        <p:spPr/>
        <p:txBody>
          <a:bodyPr/>
          <a:lstStyle/>
          <a:p>
            <a:endParaRPr lang="en-US"/>
          </a:p>
        </p:txBody>
      </p:sp>
      <p:sp>
        <p:nvSpPr>
          <p:cNvPr id="16" name="15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10" name="9 - Θέση υποσέλιδου"/>
          <p:cNvSpPr>
            <a:spLocks noGrp="1"/>
          </p:cNvSpPr>
          <p:nvPr>
            <p:ph type="ftr" sz="quarter" idx="11"/>
          </p:nvPr>
        </p:nvSpPr>
        <p:spPr/>
        <p:txBody>
          <a:bodyPr/>
          <a:lstStyle/>
          <a:p>
            <a:endParaRPr lang="en-US"/>
          </a:p>
        </p:txBody>
      </p:sp>
      <p:sp>
        <p:nvSpPr>
          <p:cNvPr id="31" name="30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BAF44D8C-C699-4969-86A6-DBEABC9B6065}" type="slidenum">
              <a:rPr lang="en-US" smtClean="0"/>
              <a:pPr/>
              <a:t>‹#›</a:t>
            </a:fld>
            <a:endParaRPr lang="en-US"/>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21" name="20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24" name="23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29" name="28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EC82A82D-A3CF-4AF9-AA5D-FA298A44D53B}" type="datetimeFigureOut">
              <a:rPr lang="en-US" smtClean="0"/>
              <a:pPr/>
              <a:t>2/12/2014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31" name="30 - Θέση αριθμού διαφάνειας"/>
          <p:cNvSpPr>
            <a:spLocks noGrp="1"/>
          </p:cNvSpPr>
          <p:nvPr>
            <p:ph type="sldNum" sz="quarter" idx="12"/>
          </p:nvPr>
        </p:nvSpPr>
        <p:spPr/>
        <p:txBody>
          <a:bodyPr/>
          <a:lstStyle/>
          <a:p>
            <a:fld id="{BAF44D8C-C699-4969-86A6-DBEABC9B6065}" type="slidenum">
              <a:rPr lang="en-US" smtClean="0"/>
              <a:pPr/>
              <a:t>‹#›</a:t>
            </a:fld>
            <a:endParaRPr lang="en-US"/>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C82A82D-A3CF-4AF9-AA5D-FA298A44D53B}" type="datetimeFigureOut">
              <a:rPr lang="en-US" smtClean="0"/>
              <a:pPr/>
              <a:t>2/12/2014</a:t>
            </a:fld>
            <a:endParaRPr lang="en-US"/>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F44D8C-C699-4969-86A6-DBEABC9B6065}" type="slidenum">
              <a:rPr lang="en-US" smtClean="0"/>
              <a:pPr/>
              <a:t>‹#›</a:t>
            </a:fld>
            <a:endParaRPr lang="en-US"/>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push dir="u"/>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l.wikipedia.org/wiki/AI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800" dirty="0" smtClean="0">
                <a:latin typeface="Comic Sans MS" pitchFamily="66" charset="0"/>
              </a:rPr>
              <a:t>MINIONS</a:t>
            </a:r>
            <a:endParaRPr lang="en-US" sz="4800" dirty="0">
              <a:latin typeface="Comic Sans MS" pitchFamily="66" charset="0"/>
            </a:endParaRPr>
          </a:p>
        </p:txBody>
      </p:sp>
      <p:pic>
        <p:nvPicPr>
          <p:cNvPr id="4" name="3 - Θέση περιεχομένου" descr="zynR0.jpg"/>
          <p:cNvPicPr>
            <a:picLocks noGrp="1" noChangeAspect="1"/>
          </p:cNvPicPr>
          <p:nvPr>
            <p:ph idx="1"/>
          </p:nvPr>
        </p:nvPicPr>
        <p:blipFill>
          <a:blip r:embed="rId2" cstate="print"/>
          <a:stretch>
            <a:fillRect/>
          </a:stretch>
        </p:blipFill>
        <p:spPr>
          <a:xfrm>
            <a:off x="1247775" y="1645444"/>
            <a:ext cx="6800850" cy="434340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mages.jpg"/>
          <p:cNvPicPr>
            <a:picLocks noGrp="1" noChangeAspect="1"/>
          </p:cNvPicPr>
          <p:nvPr>
            <p:ph idx="1"/>
          </p:nvPr>
        </p:nvPicPr>
        <p:blipFill>
          <a:blip r:embed="rId2" cstate="print"/>
          <a:stretch>
            <a:fillRect/>
          </a:stretch>
        </p:blipFill>
        <p:spPr>
          <a:xfrm>
            <a:off x="0" y="838200"/>
            <a:ext cx="9144000" cy="5257800"/>
          </a:xfrm>
        </p:spPr>
      </p:pic>
    </p:spTree>
  </p:cSld>
  <p:clrMapOvr>
    <a:masterClrMapping/>
  </p:clrMapOvr>
  <p:transition spd="med">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ΠΡΟΦΥΛΑΞΗ</a:t>
            </a:r>
            <a:endParaRPr lang="en-US" dirty="0"/>
          </a:p>
        </p:txBody>
      </p:sp>
      <p:sp>
        <p:nvSpPr>
          <p:cNvPr id="3" name="2 - Θέση περιεχομένου"/>
          <p:cNvSpPr>
            <a:spLocks noGrp="1"/>
          </p:cNvSpPr>
          <p:nvPr>
            <p:ph idx="1"/>
          </p:nvPr>
        </p:nvSpPr>
        <p:spPr/>
        <p:txBody>
          <a:bodyPr>
            <a:normAutofit/>
          </a:bodyPr>
          <a:lstStyle/>
          <a:p>
            <a:r>
              <a:rPr lang="el-GR" sz="1800" dirty="0" smtClean="0"/>
              <a:t>Η σταθερή χρήση προφυλακτικού</a:t>
            </a:r>
            <a:r>
              <a:rPr lang="el-GR" sz="1800" dirty="0"/>
              <a:t> </a:t>
            </a:r>
            <a:r>
              <a:rPr lang="el-GR" sz="1800" dirty="0" smtClean="0"/>
              <a:t>μειώνει τον κίνδυνο μετάδοσης HIV περίπου στο 80% μακροπρόθεσμα.</a:t>
            </a:r>
          </a:p>
          <a:p>
            <a:r>
              <a:rPr lang="el-GR" sz="1800" dirty="0" smtClean="0"/>
              <a:t>Σε περιπτώσεις όπου ο ένας παρτενέρ στο ζευγάρι είναι μολυσμένος η συνεχής χρήση του προφυλακτικού έχει ως αποτέλεσμα ποσοστά μετάδοσης στο μη μολυσμένο σύντροφο κάτω από 1% ανά έτος. Κάποια δεδομένα υποστηρίζουν την ισοδύναμη αποτελεσματικότητα του γυναικείου προφυλακτικού σε σχέση με τα (ανδρικά) προφυλακτικά από </a:t>
            </a:r>
            <a:r>
              <a:rPr lang="el-GR" sz="1800" dirty="0" err="1" smtClean="0"/>
              <a:t>λάτεξ</a:t>
            </a:r>
            <a:r>
              <a:rPr lang="el-GR" sz="1800" dirty="0" smtClean="0"/>
              <a:t> παρ' όλα αυτά οι μαρτυρίες γι’ αυτό δεν έχουν οριστικοποιηθεί.</a:t>
            </a:r>
          </a:p>
          <a:p>
            <a:r>
              <a:rPr lang="el-GR" sz="1800" dirty="0" smtClean="0"/>
              <a:t>Οι προφυλάξεις για την αποφυγή επαφής με σωματικά υγρά ασθενών σε περιβάλλοντα όπου παρέχεται υγειονομική περίθαλψη θεωρούνται αποτελεσματικές στη μείωση του κινδύνου για HIV</a:t>
            </a:r>
          </a:p>
          <a:p>
            <a:r>
              <a:rPr lang="el-GR" sz="1800" dirty="0" smtClean="0"/>
              <a:t>Η ενδοφλέβια χρήση ναρκωτικών είναι ένας σημαντικός παράγοντας κινδύνου και στρατηγικές όπως προγράμματα ανταλλαγής βελονών (και συρίγγων) και η θεραπεία υποκατάστασης </a:t>
            </a:r>
            <a:r>
              <a:rPr lang="el-GR" sz="1800" dirty="0" err="1" smtClean="0"/>
              <a:t>οπιοειδών</a:t>
            </a:r>
            <a:r>
              <a:rPr lang="el-GR" sz="1800" dirty="0"/>
              <a:t> </a:t>
            </a:r>
            <a:r>
              <a:rPr lang="el-GR" sz="1800" dirty="0" smtClean="0"/>
              <a:t>φαίνονται να είναι αποτελεσματικές στη μείωση αυτού του κινδύνου.</a:t>
            </a:r>
            <a:endParaRPr lang="en-US" sz="1800" dirty="0"/>
          </a:p>
        </p:txBody>
      </p:sp>
    </p:spTree>
  </p:cSld>
  <p:clrMapOvr>
    <a:masterClrMapping/>
  </p:clrMapOvr>
  <p:transition spd="med">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228600"/>
          </a:xfrm>
        </p:spPr>
        <p:txBody>
          <a:bodyPr>
            <a:normAutofit fontScale="90000"/>
          </a:bodyPr>
          <a:lstStyle/>
          <a:p>
            <a:endParaRPr lang="el-GR" dirty="0"/>
          </a:p>
        </p:txBody>
      </p:sp>
      <p:pic>
        <p:nvPicPr>
          <p:cNvPr id="4" name="3 - Θέση περιεχομένου" descr="images (2).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ΤΕΛΟΣ</a:t>
            </a:r>
            <a:endParaRPr lang="en-US" dirty="0"/>
          </a:p>
        </p:txBody>
      </p:sp>
      <p:sp>
        <p:nvSpPr>
          <p:cNvPr id="3" name="2 - Θέση περιεχομένου"/>
          <p:cNvSpPr>
            <a:spLocks noGrp="1"/>
          </p:cNvSpPr>
          <p:nvPr>
            <p:ph idx="1"/>
          </p:nvPr>
        </p:nvSpPr>
        <p:spPr/>
        <p:txBody>
          <a:bodyPr/>
          <a:lstStyle/>
          <a:p>
            <a:r>
              <a:rPr lang="el-GR" dirty="0" smtClean="0"/>
              <a:t>Χρύσα Παυλίδου</a:t>
            </a:r>
          </a:p>
          <a:p>
            <a:r>
              <a:rPr lang="el-GR" dirty="0" smtClean="0"/>
              <a:t>Χρύσα </a:t>
            </a:r>
            <a:r>
              <a:rPr lang="el-GR" dirty="0" err="1" smtClean="0"/>
              <a:t>Καζάκη</a:t>
            </a:r>
            <a:endParaRPr lang="el-GR" dirty="0" smtClean="0"/>
          </a:p>
          <a:p>
            <a:r>
              <a:rPr lang="el-GR" dirty="0" smtClean="0"/>
              <a:t>Ελευθερία </a:t>
            </a:r>
            <a:r>
              <a:rPr lang="el-GR" dirty="0" err="1" smtClean="0"/>
              <a:t>Στίκου</a:t>
            </a:r>
            <a:endParaRPr lang="el-GR" dirty="0" smtClean="0"/>
          </a:p>
          <a:p>
            <a:r>
              <a:rPr lang="el-GR" dirty="0" smtClean="0"/>
              <a:t>Φωτεινή Μπασδάρα </a:t>
            </a:r>
            <a:endParaRPr lang="en-US" dirty="0"/>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aids-2-thumb-large.jpg"/>
          <p:cNvPicPr>
            <a:picLocks noGrp="1" noChangeAspect="1"/>
          </p:cNvPicPr>
          <p:nvPr>
            <p:ph idx="1"/>
          </p:nvPr>
        </p:nvPicPr>
        <p:blipFill>
          <a:blip r:embed="rId2" cstate="print"/>
          <a:stretch>
            <a:fillRect/>
          </a:stretch>
        </p:blipFill>
        <p:spPr>
          <a:xfrm>
            <a:off x="381000" y="1066800"/>
            <a:ext cx="8381999" cy="5029200"/>
          </a:xfrm>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r>
              <a:rPr lang="el-GR" sz="2800" dirty="0" smtClean="0">
                <a:latin typeface="+mj-lt"/>
              </a:rPr>
              <a:t>Είμαστε η ομάδα </a:t>
            </a:r>
            <a:r>
              <a:rPr lang="en-US" sz="2800" dirty="0" smtClean="0">
                <a:latin typeface="+mj-lt"/>
              </a:rPr>
              <a:t>minions </a:t>
            </a:r>
            <a:r>
              <a:rPr lang="el-GR" sz="2800" dirty="0" smtClean="0">
                <a:latin typeface="+mj-lt"/>
              </a:rPr>
              <a:t>από το τμήμα του </a:t>
            </a:r>
            <a:r>
              <a:rPr lang="en-US" sz="2800" dirty="0" smtClean="0">
                <a:latin typeface="+mj-lt"/>
              </a:rPr>
              <a:t>project </a:t>
            </a:r>
            <a:r>
              <a:rPr lang="el-GR" sz="2800" dirty="0" smtClean="0">
                <a:latin typeface="+mj-lt"/>
              </a:rPr>
              <a:t>της Β’ λυκείου. Το θέμα που θα ασχοληθούμε είναι το </a:t>
            </a:r>
            <a:r>
              <a:rPr lang="en-US" sz="2800" dirty="0" smtClean="0">
                <a:latin typeface="+mj-lt"/>
              </a:rPr>
              <a:t>AIDS </a:t>
            </a:r>
            <a:r>
              <a:rPr lang="el-GR" sz="2800" dirty="0" smtClean="0">
                <a:latin typeface="+mj-lt"/>
              </a:rPr>
              <a:t>και πιο συγκεκριμένα μετάδοση-διάγνωση-προφύλαξη.</a:t>
            </a:r>
            <a:endParaRPr lang="el-GR" sz="2800" dirty="0" smtClean="0"/>
          </a:p>
          <a:p>
            <a:endParaRPr lang="en-US" sz="2800" dirty="0">
              <a:latin typeface="+mj-lt"/>
            </a:endParaRP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AIDS</a:t>
            </a:r>
            <a:endParaRPr lang="en-US"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381000" y="1447800"/>
            <a:ext cx="8229600" cy="4525963"/>
          </a:xfrm>
        </p:spPr>
        <p:txBody>
          <a:bodyPr>
            <a:normAutofit/>
          </a:bodyPr>
          <a:lstStyle/>
          <a:p>
            <a:pPr>
              <a:buNone/>
            </a:pPr>
            <a:r>
              <a:rPr lang="el-GR" sz="2000" dirty="0" smtClean="0">
                <a:latin typeface="+mj-lt"/>
              </a:rPr>
              <a:t>      Η </a:t>
            </a:r>
            <a:r>
              <a:rPr lang="el-GR" sz="2000" b="1" dirty="0" smtClean="0">
                <a:latin typeface="+mj-lt"/>
              </a:rPr>
              <a:t>λοίμωξη με τον Ιό Ανθρώπινης </a:t>
            </a:r>
            <a:r>
              <a:rPr lang="el-GR" sz="2000" b="1" dirty="0" err="1" smtClean="0">
                <a:latin typeface="+mj-lt"/>
              </a:rPr>
              <a:t>Ανοσοανεπάρκειας</a:t>
            </a:r>
            <a:r>
              <a:rPr lang="el-GR" sz="2000" dirty="0" smtClean="0">
                <a:latin typeface="+mj-lt"/>
              </a:rPr>
              <a:t> (</a:t>
            </a:r>
            <a:r>
              <a:rPr lang="el-GR" sz="2000" dirty="0" err="1" smtClean="0">
                <a:latin typeface="+mj-lt"/>
              </a:rPr>
              <a:t>Human</a:t>
            </a:r>
            <a:r>
              <a:rPr lang="el-GR" sz="2000" dirty="0" smtClean="0">
                <a:latin typeface="+mj-lt"/>
              </a:rPr>
              <a:t> </a:t>
            </a:r>
            <a:r>
              <a:rPr lang="el-GR" sz="2000" dirty="0" err="1" smtClean="0">
                <a:latin typeface="+mj-lt"/>
              </a:rPr>
              <a:t>Immunodeficiency</a:t>
            </a:r>
            <a:r>
              <a:rPr lang="el-GR" sz="2000" dirty="0" smtClean="0">
                <a:latin typeface="+mj-lt"/>
              </a:rPr>
              <a:t> </a:t>
            </a:r>
            <a:r>
              <a:rPr lang="el-GR" sz="2000" dirty="0" err="1" smtClean="0">
                <a:latin typeface="+mj-lt"/>
              </a:rPr>
              <a:t>Virus</a:t>
            </a:r>
            <a:r>
              <a:rPr lang="el-GR" sz="2000" dirty="0" smtClean="0">
                <a:latin typeface="+mj-lt"/>
              </a:rPr>
              <a:t> </a:t>
            </a:r>
            <a:r>
              <a:rPr lang="el-GR" sz="2000" dirty="0" err="1" smtClean="0">
                <a:latin typeface="+mj-lt"/>
              </a:rPr>
              <a:t>Infection</a:t>
            </a:r>
            <a:r>
              <a:rPr lang="el-GR" sz="2000" dirty="0" smtClean="0">
                <a:latin typeface="+mj-lt"/>
              </a:rPr>
              <a:t>) και το </a:t>
            </a:r>
            <a:r>
              <a:rPr lang="el-GR" sz="2000" b="1" dirty="0" smtClean="0">
                <a:latin typeface="+mj-lt"/>
              </a:rPr>
              <a:t>Σύνδρομο Επίκτητης </a:t>
            </a:r>
            <a:r>
              <a:rPr lang="el-GR" sz="2000" b="1" dirty="0" err="1" smtClean="0">
                <a:latin typeface="+mj-lt"/>
              </a:rPr>
              <a:t>Ανοσοανεπάρκεια</a:t>
            </a:r>
            <a:r>
              <a:rPr lang="el-GR" sz="2000" b="1" dirty="0" err="1">
                <a:latin typeface="+mj-lt"/>
              </a:rPr>
              <a:t>ς</a:t>
            </a:r>
            <a:r>
              <a:rPr lang="el-GR" sz="2000" b="1" dirty="0" smtClean="0">
                <a:latin typeface="+mj-lt"/>
              </a:rPr>
              <a:t> (AIDS)</a:t>
            </a:r>
            <a:r>
              <a:rPr lang="el-GR" sz="2000" dirty="0" smtClean="0">
                <a:latin typeface="+mj-lt"/>
              </a:rPr>
              <a:t> είναι μια νόσος του ανθρώπινου ανοσοποιητικού συστήματος που προκαλείται από τον ιό της ανθρώπινης </a:t>
            </a:r>
            <a:r>
              <a:rPr lang="el-GR" sz="2000" dirty="0" err="1" smtClean="0">
                <a:latin typeface="+mj-lt"/>
              </a:rPr>
              <a:t>ανοσοανεπάρκειας</a:t>
            </a:r>
            <a:r>
              <a:rPr lang="el-GR" sz="2000" dirty="0" smtClean="0">
                <a:latin typeface="+mj-lt"/>
              </a:rPr>
              <a:t> (HIV).</a:t>
            </a:r>
            <a:r>
              <a:rPr lang="el-GR" sz="2000" baseline="30000" dirty="0" smtClean="0">
                <a:latin typeface="+mj-lt"/>
              </a:rPr>
              <a:t>[1]</a:t>
            </a:r>
            <a:r>
              <a:rPr lang="el-GR" sz="2000" dirty="0" smtClean="0">
                <a:latin typeface="+mj-lt"/>
              </a:rPr>
              <a:t> Η νόσος παρεμβαίνει στο ανοσοποιητικό σύστημα και παρεμποδίζει τη λειτουργία του, κάνοντας τα άτομα με AIDS περισσότερο πιθανά να αποκτήσουν λοιμώξεις, όπως ευκαιριακές λοιμώξεις και όγκους που συνήθως δεν προσβάλουν τα άτομα με λειτουργικά ανοσοποιητικά συστήματα. Αυτή η ευπάθεια χειροτερεύει με την εξέλιξη της νόσου</a:t>
            </a:r>
            <a:r>
              <a:rPr lang="el-GR" sz="2000" dirty="0" smtClean="0">
                <a:latin typeface="Comic Sans MS" pitchFamily="66" charset="0"/>
              </a:rPr>
              <a:t>.</a:t>
            </a:r>
            <a:endParaRPr lang="en-US" sz="2000" dirty="0">
              <a:latin typeface="Comic Sans MS" pitchFamily="66" charset="0"/>
            </a:endParaRPr>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l-GR" dirty="0" smtClean="0"/>
              <a:t>Ο HIV μεταδίδεται μέσω τριών κυρίων οδών:</a:t>
            </a:r>
            <a:br>
              <a:rPr lang="el-GR" dirty="0" smtClean="0"/>
            </a:br>
            <a:endParaRPr lang="en-US" dirty="0"/>
          </a:p>
        </p:txBody>
      </p:sp>
      <p:sp>
        <p:nvSpPr>
          <p:cNvPr id="3" name="2 - Θέση περιεχομένου"/>
          <p:cNvSpPr>
            <a:spLocks noGrp="1"/>
          </p:cNvSpPr>
          <p:nvPr>
            <p:ph idx="1"/>
          </p:nvPr>
        </p:nvSpPr>
        <p:spPr/>
        <p:txBody>
          <a:bodyPr>
            <a:normAutofit/>
          </a:bodyPr>
          <a:lstStyle/>
          <a:p>
            <a:pPr marL="457200" indent="-457200">
              <a:buNone/>
            </a:pPr>
            <a:r>
              <a:rPr lang="el-GR" sz="2400" dirty="0" smtClean="0">
                <a:latin typeface="Times New Roman" pitchFamily="18" charset="0"/>
                <a:cs typeface="Times New Roman" pitchFamily="18" charset="0"/>
              </a:rPr>
              <a:t>    </a:t>
            </a:r>
            <a:r>
              <a:rPr lang="el-GR" sz="1800" b="1" u="sng" dirty="0" smtClean="0">
                <a:latin typeface="Times New Roman" pitchFamily="18" charset="0"/>
                <a:cs typeface="Times New Roman" pitchFamily="18" charset="0"/>
              </a:rPr>
              <a:t>1.Τη σεξουαλική επαφή</a:t>
            </a:r>
          </a:p>
          <a:p>
            <a:endParaRPr lang="el-GR" sz="2400" dirty="0" smtClean="0">
              <a:latin typeface="Times New Roman" pitchFamily="18" charset="0"/>
              <a:cs typeface="Times New Roman" pitchFamily="18" charset="0"/>
            </a:endParaRPr>
          </a:p>
          <a:p>
            <a:r>
              <a:rPr lang="el-GR" sz="1900" dirty="0" smtClean="0"/>
              <a:t>Η πλειονότητα των HIV λοιμώξεων αποκτούνται διαμέσου σεξουαλικών επαφών που γίνονται χωρίς τη χρήση </a:t>
            </a:r>
            <a:r>
              <a:rPr lang="el-GR" sz="1900" dirty="0" err="1" smtClean="0"/>
              <a:t>προφυλακτικού.Σε</a:t>
            </a:r>
            <a:r>
              <a:rPr lang="el-GR" sz="1900" dirty="0" smtClean="0"/>
              <a:t> παγκόσμιο επίπεδο οι επαφές που στις περισσότερες περιπτώσεις οδηγούν σε μετάδοση είναι οι </a:t>
            </a:r>
            <a:r>
              <a:rPr lang="el-GR" sz="1900" dirty="0" err="1" smtClean="0"/>
              <a:t>ετεροσεξουαλικές</a:t>
            </a:r>
            <a:r>
              <a:rPr lang="el-GR" sz="1900" dirty="0" smtClean="0"/>
              <a:t> επαφές, μεταξύ ατόμων του αντίθετου φύλου, παρά μεταξύ αυτών του ιδίου φύλου. Στις ΗΠΑ, όσο αφορά το 2009, οι περισσότερες περιπτώσεις σεξουαλικής μετάδοσης συνέβησαν μεταξύ ανδρών που κάνουν σεξ με </a:t>
            </a:r>
            <a:r>
              <a:rPr lang="el-GR" sz="1900" dirty="0" err="1" smtClean="0"/>
              <a:t>άνδρες,με</a:t>
            </a:r>
            <a:r>
              <a:rPr lang="el-GR" sz="1900" dirty="0" smtClean="0"/>
              <a:t> το ποσοστό του πληθυσμού αυτού να αναλογεί στο 64% όλων των νέων μεταδόσεων.</a:t>
            </a:r>
            <a:endParaRPr lang="en-US" sz="1900" dirty="0" smtClean="0"/>
          </a:p>
          <a:p>
            <a:endParaRPr lang="en-US" sz="1900" dirty="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AIDS-print-advertisement-onelifecouch.png"/>
          <p:cNvPicPr>
            <a:picLocks noGrp="1" noChangeAspect="1"/>
          </p:cNvPicPr>
          <p:nvPr>
            <p:ph idx="1"/>
          </p:nvPr>
        </p:nvPicPr>
        <p:blipFill>
          <a:blip r:embed="rId2" cstate="print"/>
          <a:stretch>
            <a:fillRect/>
          </a:stretch>
        </p:blipFill>
        <p:spPr>
          <a:xfrm>
            <a:off x="1905000" y="0"/>
            <a:ext cx="4372342" cy="6858000"/>
          </a:xfrm>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pPr>
              <a:buNone/>
            </a:pPr>
            <a:r>
              <a:rPr lang="el-GR" sz="1800" dirty="0" smtClean="0"/>
              <a:t>  2</a:t>
            </a:r>
            <a:r>
              <a:rPr lang="el-GR" sz="1800" u="sng" dirty="0" smtClean="0"/>
              <a:t>.  </a:t>
            </a:r>
            <a:r>
              <a:rPr lang="el-GR" sz="1800" b="1" u="sng" dirty="0"/>
              <a:t>Τ</a:t>
            </a:r>
            <a:r>
              <a:rPr lang="el-GR" sz="1800" b="1" u="sng" dirty="0" smtClean="0"/>
              <a:t>ην έκθεση σε μολυσμένα σωματικά υγρά, ιστούς, σύριγγες και μετάγγιση.</a:t>
            </a:r>
          </a:p>
          <a:p>
            <a:pPr>
              <a:buNone/>
            </a:pPr>
            <a:r>
              <a:rPr lang="el-GR" sz="1800" dirty="0"/>
              <a:t>  </a:t>
            </a:r>
            <a:r>
              <a:rPr lang="el-GR" sz="1800" dirty="0" smtClean="0"/>
              <a:t>     Ο δεύτερος πιο συχνός τρόπος μετάδοσης είναι διαμέσου του αίματος και των παραγώγων του .Παρ' όλα αυτά η λοίμωξη δεν είναι δυνατόν να μεταδοθεί μέσω κουνουπιών ή άλλων εντόμων.</a:t>
            </a:r>
          </a:p>
          <a:p>
            <a:pPr>
              <a:buNone/>
            </a:pPr>
            <a:endParaRPr lang="el-GR" sz="1800" dirty="0"/>
          </a:p>
          <a:p>
            <a:pPr>
              <a:buNone/>
            </a:pPr>
            <a:r>
              <a:rPr lang="el-GR" sz="1800" dirty="0" smtClean="0"/>
              <a:t>  </a:t>
            </a:r>
          </a:p>
          <a:p>
            <a:pPr>
              <a:buNone/>
            </a:pPr>
            <a:endParaRPr lang="el-GR" sz="1800" dirty="0"/>
          </a:p>
          <a:p>
            <a:pPr>
              <a:buNone/>
            </a:pPr>
            <a:endParaRPr lang="el-GR" sz="1800" dirty="0" smtClean="0"/>
          </a:p>
          <a:p>
            <a:pPr>
              <a:buNone/>
            </a:pPr>
            <a:r>
              <a:rPr lang="el-GR" sz="1800" dirty="0"/>
              <a:t> </a:t>
            </a:r>
            <a:r>
              <a:rPr lang="el-GR" sz="1800" dirty="0" smtClean="0"/>
              <a:t> 3. </a:t>
            </a:r>
            <a:r>
              <a:rPr lang="el-GR" sz="1800" b="1" u="sng" dirty="0"/>
              <a:t>Α</a:t>
            </a:r>
            <a:r>
              <a:rPr lang="el-GR" sz="1800" b="1" u="sng" dirty="0" smtClean="0"/>
              <a:t>πό τη μητέρα στο παιδί (γνωστή ως κάθετη μετάδοση).</a:t>
            </a:r>
          </a:p>
          <a:p>
            <a:pPr>
              <a:buNone/>
            </a:pPr>
            <a:r>
              <a:rPr lang="el-GR" sz="1800" dirty="0"/>
              <a:t> </a:t>
            </a:r>
            <a:r>
              <a:rPr lang="el-GR" sz="1800" dirty="0" smtClean="0"/>
              <a:t>     Ο HIV μπορεί να μεταδοθεί από τη μητέρα στο παιδί στη διάρκεια της εγκυμοσύνης, του τοκετού</a:t>
            </a:r>
            <a:r>
              <a:rPr lang="el-GR" sz="1800" dirty="0"/>
              <a:t> </a:t>
            </a:r>
            <a:r>
              <a:rPr lang="el-GR" sz="1800" dirty="0" smtClean="0"/>
              <a:t>και μετά τον τοκετό διαμέσου του θηλασμού. Είναι ο τρίτος πιο κοινός τρόπος μετάδοσης παγκοσμίως.</a:t>
            </a:r>
            <a:endParaRPr lang="en-US" sz="1800"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aids-awareness-pregnant-small-31223.jpg"/>
          <p:cNvPicPr>
            <a:picLocks noGrp="1" noChangeAspect="1"/>
          </p:cNvPicPr>
          <p:nvPr>
            <p:ph idx="1"/>
          </p:nvPr>
        </p:nvPicPr>
        <p:blipFill>
          <a:blip r:embed="rId2" cstate="print"/>
          <a:stretch>
            <a:fillRect/>
          </a:stretch>
        </p:blipFill>
        <p:spPr>
          <a:xfrm>
            <a:off x="2362200" y="228600"/>
            <a:ext cx="4343400" cy="6324600"/>
          </a:xfrm>
        </p:spPr>
      </p:pic>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ΔΙΑΓΝΩΣΗ</a:t>
            </a:r>
            <a:br>
              <a:rPr lang="el-GR" b="1" dirty="0" smtClean="0"/>
            </a:br>
            <a:endParaRPr lang="en-US" dirty="0"/>
          </a:p>
        </p:txBody>
      </p:sp>
      <p:sp>
        <p:nvSpPr>
          <p:cNvPr id="3" name="2 - Θέση περιεχομένου"/>
          <p:cNvSpPr>
            <a:spLocks noGrp="1"/>
          </p:cNvSpPr>
          <p:nvPr>
            <p:ph idx="1"/>
          </p:nvPr>
        </p:nvSpPr>
        <p:spPr/>
        <p:txBody>
          <a:bodyPr>
            <a:normAutofit/>
          </a:bodyPr>
          <a:lstStyle/>
          <a:p>
            <a:r>
              <a:rPr lang="el-GR" sz="1600" dirty="0" smtClean="0"/>
              <a:t>Το HIV/AIDS διαγιγνώσκεται μέσω εργαστηριακών εξετάσεων και κατόπιν </a:t>
            </a:r>
            <a:r>
              <a:rPr lang="el-GR" sz="1600" dirty="0" err="1" smtClean="0"/>
              <a:t>σταδιοποιείται</a:t>
            </a:r>
            <a:r>
              <a:rPr lang="el-GR" sz="1600" dirty="0" smtClean="0"/>
              <a:t> στη βάση της παρουσίας συγκεκριμένων κλινικών σημείων και συμπτωμάτων.</a:t>
            </a:r>
            <a:r>
              <a:rPr lang="el-GR" sz="1600" baseline="30000" dirty="0" smtClean="0">
                <a:hlinkClick r:id="rId2"/>
              </a:rPr>
              <a:t>[12]</a:t>
            </a:r>
            <a:r>
              <a:rPr lang="el-GR" sz="1600" dirty="0" smtClean="0"/>
              <a:t> Η εξέταση για HIV συνιστάται σε όλους όσους είναι σε υψηλό κίνδυνο συμπεριλαμβανομένων και όλων όσων έχουν διαγνωστεί με σεξουαλικά μεταδιδόμενο νόσημα. </a:t>
            </a:r>
            <a:r>
              <a:rPr lang="el-GR" sz="1600" dirty="0"/>
              <a:t>.</a:t>
            </a:r>
            <a:r>
              <a:rPr lang="el-GR" sz="1600" dirty="0" smtClean="0"/>
              <a:t> Οι περισσότεροι άνθρωποι που μολύνονται με HIV αναπτύσσουν αντισώματα (κάνουν </a:t>
            </a:r>
            <a:r>
              <a:rPr lang="el-GR" sz="1600" dirty="0" err="1" smtClean="0"/>
              <a:t>ορομετατροπή</a:t>
            </a:r>
            <a:r>
              <a:rPr lang="el-GR" sz="1600" dirty="0" smtClean="0"/>
              <a:t>) μέσα σε 3 έως 12 εβδομάδες από τη στιγμή που θα μπει ο ιός στο αίμα.</a:t>
            </a:r>
            <a:r>
              <a:rPr lang="el-GR" sz="1600" baseline="30000" dirty="0" smtClean="0">
                <a:hlinkClick r:id="rId2"/>
              </a:rPr>
              <a:t>[14]</a:t>
            </a:r>
            <a:r>
              <a:rPr lang="el-GR" sz="1600" dirty="0" smtClean="0"/>
              <a:t>Η διάγνωση της πρώιμης HIV λοίμωξης πριν συμβεί η </a:t>
            </a:r>
            <a:r>
              <a:rPr lang="el-GR" sz="1600" dirty="0" err="1" smtClean="0"/>
              <a:t>ορομετατροπή</a:t>
            </a:r>
            <a:r>
              <a:rPr lang="el-GR" sz="1600" dirty="0" smtClean="0"/>
              <a:t> γίνεται με τη μέτρηση του HIV RNA (</a:t>
            </a:r>
            <a:r>
              <a:rPr lang="el-GR" sz="1600" dirty="0" err="1" smtClean="0"/>
              <a:t>γονιδίωμα</a:t>
            </a:r>
            <a:r>
              <a:rPr lang="el-GR" sz="1600" dirty="0" smtClean="0"/>
              <a:t> ή γενετικό υλικό του HIV ή </a:t>
            </a:r>
            <a:r>
              <a:rPr lang="el-GR" sz="1600" dirty="0" err="1" smtClean="0"/>
              <a:t>ιικό</a:t>
            </a:r>
            <a:r>
              <a:rPr lang="el-GR" sz="1600" dirty="0" smtClean="0"/>
              <a:t> φορτίο του HIV) με τη μέθοδο PCR  (</a:t>
            </a:r>
            <a:r>
              <a:rPr lang="el-GR" sz="1600" dirty="0" err="1" smtClean="0"/>
              <a:t>Polymerase</a:t>
            </a:r>
            <a:r>
              <a:rPr lang="el-GR" sz="1600" dirty="0" smtClean="0"/>
              <a:t> </a:t>
            </a:r>
            <a:r>
              <a:rPr lang="el-GR" sz="1600" dirty="0" err="1" smtClean="0"/>
              <a:t>Chain</a:t>
            </a:r>
            <a:r>
              <a:rPr lang="el-GR" sz="1600" dirty="0" smtClean="0"/>
              <a:t> </a:t>
            </a:r>
            <a:r>
              <a:rPr lang="el-GR" sz="1600" dirty="0" err="1" smtClean="0"/>
              <a:t>Reaction</a:t>
            </a:r>
            <a:r>
              <a:rPr lang="el-GR" sz="1600" dirty="0" smtClean="0"/>
              <a:t>) ή του αντιγόνου p24</a:t>
            </a:r>
            <a:r>
              <a:rPr lang="el-GR" sz="1600" dirty="0"/>
              <a:t> </a:t>
            </a:r>
            <a:r>
              <a:rPr lang="el-GR" sz="1600" dirty="0" smtClean="0"/>
              <a:t>(πρωτεϊκό συστατικό της επιφάνειας του σωματιδίου του HIV, βλ. διάγραμμα).</a:t>
            </a:r>
            <a:r>
              <a:rPr lang="el-GR" sz="1600" baseline="30000" dirty="0" smtClean="0">
                <a:hlinkClick r:id="rId2"/>
              </a:rPr>
              <a:t>[14]</a:t>
            </a:r>
            <a:r>
              <a:rPr lang="el-GR" sz="1600" dirty="0" smtClean="0"/>
              <a:t> Θετικά αποτελέσματα που λαμβάνονται είτε με μέτρηση αντισωμάτων είτε με ΡCR, επιβεβαιώνονται είτε με δεύτερη εξέταση για διαφορετικό αντίσωμα είτε με δεύτερη PCR.</a:t>
            </a:r>
            <a:endParaRPr lang="en-US" sz="1600" dirty="0"/>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192</TotalTime>
  <Words>610</Words>
  <Application>Microsoft Office PowerPoint</Application>
  <PresentationFormat>Προβολή στην οθόνη (4:3)</PresentationFormat>
  <Paragraphs>28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Διαστημικό</vt:lpstr>
      <vt:lpstr>MINIONS</vt:lpstr>
      <vt:lpstr>Διαφάνεια 2</vt:lpstr>
      <vt:lpstr>Διαφάνεια 3</vt:lpstr>
      <vt:lpstr>AIDS</vt:lpstr>
      <vt:lpstr> Ο HIV μεταδίδεται μέσω τριών κυρίων οδών: </vt:lpstr>
      <vt:lpstr>Διαφάνεια 6</vt:lpstr>
      <vt:lpstr>Διαφάνεια 7</vt:lpstr>
      <vt:lpstr>Διαφάνεια 8</vt:lpstr>
      <vt:lpstr>ΔΙΑΓΝΩΣΗ </vt:lpstr>
      <vt:lpstr>Διαφάνεια 10</vt:lpstr>
      <vt:lpstr>ΠΡΟΦΥΛΑΞΗ</vt:lpstr>
      <vt:lpstr>Διαφάνεια 12</vt:lpstr>
      <vt:lpstr>                            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MINIONS</dc:title>
  <dc:creator>george</dc:creator>
  <cp:lastModifiedBy>G2</cp:lastModifiedBy>
  <cp:revision>17</cp:revision>
  <dcterms:created xsi:type="dcterms:W3CDTF">2014-01-07T18:23:10Z</dcterms:created>
  <dcterms:modified xsi:type="dcterms:W3CDTF">2014-02-12T08:08:04Z</dcterms:modified>
</cp:coreProperties>
</file>