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5" r:id="rId5"/>
    <p:sldId id="259" r:id="rId6"/>
    <p:sldId id="260" r:id="rId7"/>
    <p:sldId id="261" r:id="rId8"/>
    <p:sldId id="262" r:id="rId9"/>
    <p:sldId id="266" r:id="rId10"/>
    <p:sldId id="267" r:id="rId11"/>
    <p:sldId id="263" r:id="rId12"/>
    <p:sldId id="264"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04" autoAdjust="0"/>
    <p:restoredTop sz="94662" autoAdjust="0"/>
  </p:normalViewPr>
  <p:slideViewPr>
    <p:cSldViewPr>
      <p:cViewPr varScale="1">
        <p:scale>
          <a:sx n="79" d="100"/>
          <a:sy n="79" d="100"/>
        </p:scale>
        <p:origin x="-45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8B23EB-83D8-4052-9BEC-D2ADAA77712D}" type="datetimeFigureOut">
              <a:rPr lang="el-GR" smtClean="0"/>
              <a:pPr/>
              <a:t>8/1/2014</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B03BB-3C52-4191-B62C-B74BAF9EFD14}" type="slidenum">
              <a:rPr lang="el-GR" smtClean="0"/>
              <a:pPr/>
              <a:t>‹#›</a:t>
            </a:fld>
            <a:endParaRPr lang="el-GR" dirty="0"/>
          </a:p>
        </p:txBody>
      </p:sp>
    </p:spTree>
    <p:extLst>
      <p:ext uri="{BB962C8B-B14F-4D97-AF65-F5344CB8AC3E}">
        <p14:creationId xmlns:p14="http://schemas.microsoft.com/office/powerpoint/2010/main" xmlns="" val="375526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78B03BB-3C52-4191-B62C-B74BAF9EFD14}" type="slidenum">
              <a:rPr lang="el-GR" smtClean="0"/>
              <a:pPr/>
              <a:t>6</a:t>
            </a:fld>
            <a:endParaRPr lang="el-GR" dirty="0"/>
          </a:p>
        </p:txBody>
      </p:sp>
    </p:spTree>
    <p:extLst>
      <p:ext uri="{BB962C8B-B14F-4D97-AF65-F5344CB8AC3E}">
        <p14:creationId xmlns:p14="http://schemas.microsoft.com/office/powerpoint/2010/main" xmlns="" val="1689660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8" name="Slide Number Placeholder 7"/>
          <p:cNvSpPr>
            <a:spLocks noGrp="1"/>
          </p:cNvSpPr>
          <p:nvPr>
            <p:ph type="sldNum" sz="quarter" idx="11"/>
          </p:nvPr>
        </p:nvSpPr>
        <p:spPr/>
        <p:txBody>
          <a:bodyPr/>
          <a:lstStyle/>
          <a:p>
            <a:fld id="{67017A5F-BEF4-43B8-8C32-46380C0BCDD0}" type="slidenum">
              <a:rPr lang="el-GR" smtClean="0"/>
              <a:pPr/>
              <a:t>‹#›</a:t>
            </a:fld>
            <a:endParaRPr lang="el-GR" dirty="0"/>
          </a:p>
        </p:txBody>
      </p:sp>
      <p:sp>
        <p:nvSpPr>
          <p:cNvPr id="9" name="Footer Placeholder 8"/>
          <p:cNvSpPr>
            <a:spLocks noGrp="1"/>
          </p:cNvSpPr>
          <p:nvPr>
            <p:ph type="ftr" sz="quarter" idx="12"/>
          </p:nvPr>
        </p:nvSpPr>
        <p:spPr/>
        <p:txBody>
          <a:bodyPr/>
          <a:lstStyle/>
          <a:p>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7017A5F-BEF4-43B8-8C32-46380C0BCDD0}" type="slidenum">
              <a:rPr lang="el-GR" smtClean="0"/>
              <a:pPr/>
              <a:t>‹#›</a:t>
            </a:fld>
            <a:endParaRPr lang="el-GR" dirty="0"/>
          </a:p>
        </p:txBody>
      </p:sp>
      <p:pic>
        <p:nvPicPr>
          <p:cNvPr id="7" name="Εικόνα 6"/>
          <p:cNvPicPr>
            <a:picLocks noChangeAspect="1"/>
          </p:cNvPicPr>
          <p:nvPr userDrawn="1"/>
        </p:nvPicPr>
        <p:blipFill>
          <a:blip r:embed="rId2" cstate="print">
            <a:extLst>
              <a:ext uri="{BEBA8EAE-BF5A-486C-A8C5-ECC9F3942E4B}">
                <a14:imgProps xmlns:a14="http://schemas.microsoft.com/office/drawing/2010/main" xmlns="">
                  <a14:imgLayer r:embed="rId3">
                    <a14:imgEffect>
                      <a14:artisticTexturizer/>
                    </a14:imgEffect>
                  </a14:imgLayer>
                </a14:imgProps>
              </a:ext>
              <a:ext uri="{28A0092B-C50C-407E-A947-70E740481C1C}">
                <a14:useLocalDpi xmlns:a14="http://schemas.microsoft.com/office/drawing/2010/main" xmlns="" val="0"/>
              </a:ext>
            </a:extLst>
          </a:blip>
          <a:stretch>
            <a:fillRect/>
          </a:stretch>
        </p:blipFill>
        <p:spPr>
          <a:xfrm>
            <a:off x="0" y="-3324"/>
            <a:ext cx="1555555" cy="1523809"/>
          </a:xfrm>
          <a:prstGeom prst="roundRect">
            <a:avLst>
              <a:gd name="adj" fmla="val 50000"/>
            </a:avLst>
          </a:prstGeom>
          <a:solidFill>
            <a:srgbClr val="FFFFFF">
              <a:shade val="85000"/>
            </a:srgbClr>
          </a:solidFill>
          <a:ln>
            <a:noFill/>
          </a:ln>
          <a:effectLst>
            <a:reflection blurRad="12700" stA="38000" endPos="28000" dist="5000" dir="5400000" sy="-100000" algn="bl" rotWithShape="0"/>
          </a:effectLst>
        </p:spPr>
      </p:pic>
      <p:pic>
        <p:nvPicPr>
          <p:cNvPr id="8" name="7 - Εικόνα" descr="T_CyberBullying1.jpg"/>
          <p:cNvPicPr>
            <a:picLocks noChangeAspect="1"/>
          </p:cNvPicPr>
          <p:nvPr userDrawn="1"/>
        </p:nvPicPr>
        <p:blipFill>
          <a:blip r:embed="rId4" cstate="print"/>
          <a:stretch>
            <a:fillRect/>
          </a:stretch>
        </p:blipFill>
        <p:spPr>
          <a:xfrm>
            <a:off x="4991100" y="0"/>
            <a:ext cx="4152900" cy="1504950"/>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Στυλ κύριου τίτλου</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7017A5F-BEF4-43B8-8C32-46380C0BCDD0}" type="slidenum">
              <a:rPr lang="el-GR" smtClean="0"/>
              <a:pPr/>
              <a:t>‹#›</a:t>
            </a:fld>
            <a:endParaRPr lang="el-GR" dirty="0"/>
          </a:p>
        </p:txBody>
      </p:sp>
      <p:sp>
        <p:nvSpPr>
          <p:cNvPr id="9" name="Title 8"/>
          <p:cNvSpPr>
            <a:spLocks noGrp="1"/>
          </p:cNvSpPr>
          <p:nvPr>
            <p:ph type="title"/>
          </p:nvPr>
        </p:nvSpPr>
        <p:spPr>
          <a:xfrm>
            <a:off x="914400" y="1544715"/>
            <a:ext cx="7315200" cy="1154097"/>
          </a:xfrm>
        </p:spPr>
        <p:txBody>
          <a:bodyPr/>
          <a:lstStyle/>
          <a:p>
            <a:r>
              <a:rPr lang="el-GR" smtClean="0"/>
              <a:t>Στυλ κύριου τίτλου</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pic>
        <p:nvPicPr>
          <p:cNvPr id="10" name="9 - Εικόνα" descr="T_CyberBullying1.jpg"/>
          <p:cNvPicPr>
            <a:picLocks noChangeAspect="1"/>
          </p:cNvPicPr>
          <p:nvPr userDrawn="1"/>
        </p:nvPicPr>
        <p:blipFill>
          <a:blip r:embed="rId2" cstate="print"/>
          <a:stretch>
            <a:fillRect/>
          </a:stretch>
        </p:blipFill>
        <p:spPr>
          <a:xfrm>
            <a:off x="4991100" y="0"/>
            <a:ext cx="4152900" cy="1504950"/>
          </a:xfrm>
          <a:prstGeom prst="rect">
            <a:avLst/>
          </a:prstGeom>
          <a:ln>
            <a:noFill/>
          </a:ln>
          <a:effectLst>
            <a:softEdge rad="112500"/>
          </a:effectLst>
        </p:spPr>
      </p:pic>
      <p:pic>
        <p:nvPicPr>
          <p:cNvPr id="12" name="Εικόνα 6"/>
          <p:cNvPicPr>
            <a:picLocks noChangeAspect="1"/>
          </p:cNvPicPr>
          <p:nvPr userDrawn="1"/>
        </p:nvPicPr>
        <p:blipFill>
          <a:blip r:embed="rId3" cstate="print">
            <a:extLst>
              <a:ext uri="{BEBA8EAE-BF5A-486C-A8C5-ECC9F3942E4B}">
                <a14:imgProps xmlns:a14="http://schemas.microsoft.com/office/drawing/2010/main" xmlns="">
                  <a14:imgLayer r:embed="rId4">
                    <a14:imgEffect>
                      <a14:artisticTexturizer/>
                    </a14:imgEffect>
                  </a14:imgLayer>
                </a14:imgProps>
              </a:ext>
              <a:ext uri="{28A0092B-C50C-407E-A947-70E740481C1C}">
                <a14:useLocalDpi xmlns:a14="http://schemas.microsoft.com/office/drawing/2010/main" xmlns="" val="0"/>
              </a:ext>
            </a:extLst>
          </a:blip>
          <a:stretch>
            <a:fillRect/>
          </a:stretch>
        </p:blipFill>
        <p:spPr>
          <a:xfrm>
            <a:off x="0" y="-3324"/>
            <a:ext cx="1555555" cy="1523809"/>
          </a:xfrm>
          <a:prstGeom prst="roundRect">
            <a:avLst>
              <a:gd name="adj" fmla="val 50000"/>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67017A5F-BEF4-43B8-8C32-46380C0BCDD0}" type="slidenum">
              <a:rPr lang="el-GR" smtClean="0"/>
              <a:pPr/>
              <a:t>‹#›</a:t>
            </a:fld>
            <a:endParaRPr lang="el-GR" dirty="0"/>
          </a:p>
        </p:txBody>
      </p:sp>
      <p:sp>
        <p:nvSpPr>
          <p:cNvPr id="10" name="Title 9"/>
          <p:cNvSpPr>
            <a:spLocks noGrp="1"/>
          </p:cNvSpPr>
          <p:nvPr>
            <p:ph type="title"/>
          </p:nvPr>
        </p:nvSpPr>
        <p:spPr>
          <a:xfrm>
            <a:off x="914400" y="1544715"/>
            <a:ext cx="7315200" cy="1154097"/>
          </a:xfrm>
        </p:spPr>
        <p:txBody>
          <a:bodyPr/>
          <a:lstStyle/>
          <a:p>
            <a:r>
              <a:rPr lang="el-GR" smtClean="0"/>
              <a:t>Στυλ κύριου τίτλου</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Στυλ κύριου τίτλου</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2A1F49A-554F-499F-A100-6979131EC634}" type="datetimeFigureOut">
              <a:rPr lang="el-GR" smtClean="0"/>
              <a:pPr/>
              <a:t>8/1/2014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7017A5F-BEF4-43B8-8C32-46380C0BCDD0}" type="slidenum">
              <a:rPr lang="el-GR" smtClean="0"/>
              <a:pPr/>
              <a:t>‹#›</a:t>
            </a:fld>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2A1F49A-554F-499F-A100-6979131EC634}" type="datetimeFigureOut">
              <a:rPr lang="el-GR" smtClean="0"/>
              <a:pPr/>
              <a:t>8/1/2014</a:t>
            </a:fld>
            <a:endParaRPr lang="el-GR"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7017A5F-BEF4-43B8-8C32-46380C0BCDD0}" type="slidenum">
              <a:rPr lang="el-GR" smtClean="0"/>
              <a:pPr/>
              <a:t>‹#›</a:t>
            </a:fld>
            <a:endParaRPr lang="el-GR"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acebook.com/help/210644045634222"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facebook.com/help/1577935409548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facebook.com/help/157793540954833"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upport.google.com/plus/answer/1350409?hl=e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4%CE%B9%CE%B1%CE%B4%CE%B9%CE%BA%CF%84%CF%85%CE%B1%CE%BA%CF%8C%CF%82_%CE%B5%CE%BA%CF%86%CE%BF%CE%B2%CE%B9%CF%83%CE%BC%CF%8C%CF%82"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CYBERKILLERS</a:t>
            </a:r>
            <a:endParaRPr lang="el-GR" dirty="0"/>
          </a:p>
        </p:txBody>
      </p:sp>
      <p:sp>
        <p:nvSpPr>
          <p:cNvPr id="3" name="Υπότιτλος 2"/>
          <p:cNvSpPr>
            <a:spLocks noGrp="1"/>
          </p:cNvSpPr>
          <p:nvPr>
            <p:ph type="subTitle" idx="1"/>
          </p:nvPr>
        </p:nvSpPr>
        <p:spPr/>
        <p:txBody>
          <a:bodyPr/>
          <a:lstStyle/>
          <a:p>
            <a:r>
              <a:rPr lang="en-US" dirty="0" smtClean="0"/>
              <a:t>Project </a:t>
            </a:r>
            <a:r>
              <a:rPr lang="en-US" smtClean="0"/>
              <a:t>cyber bullying </a:t>
            </a:r>
            <a:r>
              <a:rPr lang="en-US" dirty="0" smtClean="0"/>
              <a:t>(2013-2014) </a:t>
            </a:r>
            <a:endParaRPr lang="el-GR" dirty="0"/>
          </a:p>
        </p:txBody>
      </p:sp>
      <p:pic>
        <p:nvPicPr>
          <p:cNvPr id="7" name="Εικόνα 6"/>
          <p:cNvPicPr>
            <a:picLocks noChangeAspect="1"/>
          </p:cNvPicPr>
          <p:nvPr/>
        </p:nvPicPr>
        <p:blipFill>
          <a:blip r:embed="rId2" cstate="print">
            <a:extLst>
              <a:ext uri="{BEBA8EAE-BF5A-486C-A8C5-ECC9F3942E4B}">
                <a14:imgProps xmlns:a14="http://schemas.microsoft.com/office/drawing/2010/main" xmlns="">
                  <a14:imgLayer r:embed="rId3">
                    <a14:imgEffect>
                      <a14:artisticTexturizer/>
                    </a14:imgEffect>
                  </a14:imgLayer>
                </a14:imgProps>
              </a:ext>
              <a:ext uri="{28A0092B-C50C-407E-A947-70E740481C1C}">
                <a14:useLocalDpi xmlns:a14="http://schemas.microsoft.com/office/drawing/2010/main" xmlns="" val="0"/>
              </a:ext>
            </a:extLst>
          </a:blip>
          <a:stretch>
            <a:fillRect/>
          </a:stretch>
        </p:blipFill>
        <p:spPr>
          <a:xfrm>
            <a:off x="395536" y="260648"/>
            <a:ext cx="3111111" cy="3047619"/>
          </a:xfrm>
          <a:prstGeom prst="roundRect">
            <a:avLst>
              <a:gd name="adj" fmla="val 50000"/>
            </a:avLst>
          </a:prstGeom>
          <a:solidFill>
            <a:srgbClr val="FFFFFF">
              <a:shade val="85000"/>
            </a:srgbClr>
          </a:solidFill>
          <a:ln>
            <a:noFill/>
          </a:ln>
          <a:effectLst>
            <a:reflection blurRad="12700" stA="38000" endPos="28000" dist="5000" dir="5400000" sy="-100000" algn="bl" rotWithShape="0"/>
          </a:effectLst>
        </p:spPr>
      </p:pic>
      <p:pic>
        <p:nvPicPr>
          <p:cNvPr id="5" name="4 - Εικόνα" descr="T_CyberBullying1.jpg"/>
          <p:cNvPicPr>
            <a:picLocks noChangeAspect="1"/>
          </p:cNvPicPr>
          <p:nvPr/>
        </p:nvPicPr>
        <p:blipFill>
          <a:blip r:embed="rId4" cstate="print"/>
          <a:stretch>
            <a:fillRect/>
          </a:stretch>
        </p:blipFill>
        <p:spPr>
          <a:xfrm>
            <a:off x="4375065" y="0"/>
            <a:ext cx="4768935" cy="2016224"/>
          </a:xfrm>
          <a:prstGeom prst="rect">
            <a:avLst/>
          </a:prstGeom>
          <a:ln>
            <a:noFill/>
          </a:ln>
          <a:effectLst>
            <a:softEdge rad="112500"/>
          </a:effectLst>
        </p:spPr>
      </p:pic>
    </p:spTree>
    <p:extLst>
      <p:ext uri="{BB962C8B-B14F-4D97-AF65-F5344CB8AC3E}">
        <p14:creationId xmlns:p14="http://schemas.microsoft.com/office/powerpoint/2010/main" xmlns="" val="48574412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362">
                                          <p:stCondLst>
                                            <p:cond delay="0"/>
                                          </p:stCondLst>
                                        </p:cTn>
                                        <p:tgtEl>
                                          <p:spTgt spid="7"/>
                                        </p:tgtEl>
                                      </p:cBhvr>
                                    </p:animEffect>
                                    <p:anim calcmode="lin" valueType="num">
                                      <p:cBhvr>
                                        <p:cTn id="8" dur="1139"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7"/>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7"/>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7"/>
                                        </p:tgtEl>
                                        <p:attrNameLst>
                                          <p:attrName>ppt_y</p:attrName>
                                        </p:attrNameLst>
                                      </p:cBhvr>
                                      <p:tavLst>
                                        <p:tav tm="0" fmla="#ppt_y-sin(pi*$)/81">
                                          <p:val>
                                            <p:fltVal val="0"/>
                                          </p:val>
                                        </p:tav>
                                        <p:tav tm="100000">
                                          <p:val>
                                            <p:fltVal val="1"/>
                                          </p:val>
                                        </p:tav>
                                      </p:tavLst>
                                    </p:anim>
                                    <p:animScale>
                                      <p:cBhvr>
                                        <p:cTn id="13" dur="16">
                                          <p:stCondLst>
                                            <p:cond delay="406"/>
                                          </p:stCondLst>
                                        </p:cTn>
                                        <p:tgtEl>
                                          <p:spTgt spid="7"/>
                                        </p:tgtEl>
                                      </p:cBhvr>
                                      <p:to x="100000" y="60000"/>
                                    </p:animScale>
                                    <p:animScale>
                                      <p:cBhvr>
                                        <p:cTn id="14" dur="104" decel="50000">
                                          <p:stCondLst>
                                            <p:cond delay="423"/>
                                          </p:stCondLst>
                                        </p:cTn>
                                        <p:tgtEl>
                                          <p:spTgt spid="7"/>
                                        </p:tgtEl>
                                      </p:cBhvr>
                                      <p:to x="100000" y="100000"/>
                                    </p:animScale>
                                    <p:animScale>
                                      <p:cBhvr>
                                        <p:cTn id="15" dur="16">
                                          <p:stCondLst>
                                            <p:cond delay="820"/>
                                          </p:stCondLst>
                                        </p:cTn>
                                        <p:tgtEl>
                                          <p:spTgt spid="7"/>
                                        </p:tgtEl>
                                      </p:cBhvr>
                                      <p:to x="100000" y="80000"/>
                                    </p:animScale>
                                    <p:animScale>
                                      <p:cBhvr>
                                        <p:cTn id="16" dur="104" decel="50000">
                                          <p:stCondLst>
                                            <p:cond delay="836"/>
                                          </p:stCondLst>
                                        </p:cTn>
                                        <p:tgtEl>
                                          <p:spTgt spid="7"/>
                                        </p:tgtEl>
                                      </p:cBhvr>
                                      <p:to x="100000" y="100000"/>
                                    </p:animScale>
                                    <p:animScale>
                                      <p:cBhvr>
                                        <p:cTn id="17" dur="16">
                                          <p:stCondLst>
                                            <p:cond delay="1026"/>
                                          </p:stCondLst>
                                        </p:cTn>
                                        <p:tgtEl>
                                          <p:spTgt spid="7"/>
                                        </p:tgtEl>
                                      </p:cBhvr>
                                      <p:to x="100000" y="90000"/>
                                    </p:animScale>
                                    <p:animScale>
                                      <p:cBhvr>
                                        <p:cTn id="18" dur="104" decel="50000">
                                          <p:stCondLst>
                                            <p:cond delay="1042"/>
                                          </p:stCondLst>
                                        </p:cTn>
                                        <p:tgtEl>
                                          <p:spTgt spid="7"/>
                                        </p:tgtEl>
                                      </p:cBhvr>
                                      <p:to x="100000" y="100000"/>
                                    </p:animScale>
                                    <p:animScale>
                                      <p:cBhvr>
                                        <p:cTn id="19" dur="16">
                                          <p:stCondLst>
                                            <p:cond delay="1130"/>
                                          </p:stCondLst>
                                        </p:cTn>
                                        <p:tgtEl>
                                          <p:spTgt spid="7"/>
                                        </p:tgtEl>
                                      </p:cBhvr>
                                      <p:to x="100000" y="95000"/>
                                    </p:animScale>
                                    <p:animScale>
                                      <p:cBhvr>
                                        <p:cTn id="20" dur="104" decel="50000">
                                          <p:stCondLst>
                                            <p:cond delay="1146"/>
                                          </p:stCondLst>
                                        </p:cTn>
                                        <p:tgtEl>
                                          <p:spTgt spid="7"/>
                                        </p:tgtEl>
                                      </p:cBhvr>
                                      <p:to x="100000" y="100000"/>
                                    </p:animScale>
                                  </p:childTnLst>
                                </p:cTn>
                              </p:par>
                            </p:childTnLst>
                          </p:cTn>
                        </p:par>
                        <p:par>
                          <p:cTn id="21" fill="hold">
                            <p:stCondLst>
                              <p:cond delay="1250"/>
                            </p:stCondLst>
                            <p:childTnLst>
                              <p:par>
                                <p:cTn id="22" presetID="4" presetClass="entr" presetSubtype="16"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1250"/>
                                        <p:tgtEl>
                                          <p:spTgt spid="2"/>
                                        </p:tgtEl>
                                      </p:cBhvr>
                                    </p:animEffect>
                                  </p:childTnLst>
                                </p:cTn>
                              </p:par>
                            </p:childTnLst>
                          </p:cTn>
                        </p:par>
                        <p:par>
                          <p:cTn id="25" fill="hold">
                            <p:stCondLst>
                              <p:cond delay="2500"/>
                            </p:stCondLst>
                            <p:childTnLst>
                              <p:par>
                                <p:cTn id="26" presetID="31" presetClass="entr" presetSubtype="0" fill="hold" grpId="0"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0" end="0"/>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checkerboard(across)">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n-US" altLang="el-GR" dirty="0"/>
              <a:t>Cyber-bullying - </a:t>
            </a:r>
            <a:r>
              <a:rPr lang="el-GR" altLang="el-GR" dirty="0"/>
              <a:t>Θύτης</a:t>
            </a:r>
            <a:endParaRPr lang="el-GR" dirty="0"/>
          </a:p>
        </p:txBody>
      </p:sp>
      <p:sp>
        <p:nvSpPr>
          <p:cNvPr id="6" name="Θέση περιεχομένου 5"/>
          <p:cNvSpPr>
            <a:spLocks noGrp="1"/>
          </p:cNvSpPr>
          <p:nvPr>
            <p:ph idx="1"/>
          </p:nvPr>
        </p:nvSpPr>
        <p:spPr/>
        <p:txBody>
          <a:bodyPr/>
          <a:lstStyle/>
          <a:p>
            <a:pPr marL="45720" indent="0">
              <a:buNone/>
            </a:pPr>
            <a:r>
              <a:rPr lang="el-GR" altLang="el-GR" sz="1800" dirty="0"/>
              <a:t>Από την άλλη, οι </a:t>
            </a:r>
            <a:r>
              <a:rPr lang="el-GR" altLang="el-GR" sz="1800" dirty="0" err="1"/>
              <a:t>εκφοβιστές</a:t>
            </a:r>
            <a:r>
              <a:rPr lang="el-GR" altLang="el-GR" sz="1800" dirty="0"/>
              <a:t> τείνουν να είναι άτομα με έντονη αντικοινωνική συμπεριφορά, επιρρεπή στο αλκοόλ και απομονωμένα από τους συνομηλίκους. Μακροπρόθεσμα αντιλαμβάνονται ότι ο εκφοβισμός δεν αποτελεί μορφή ικανοποίησης και αναγνώρισης, βιώνοντας έτσι έντονη προσωπική απογοήτευση.</a:t>
            </a:r>
          </a:p>
          <a:p>
            <a:endParaRPr lang="el-GR" dirty="0"/>
          </a:p>
        </p:txBody>
      </p:sp>
      <p:pic>
        <p:nvPicPr>
          <p:cNvPr id="7" name="Picture 4" descr="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4293096"/>
            <a:ext cx="6697663" cy="24479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73046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a:t>
            </a:r>
            <a:r>
              <a:rPr lang="en-US" dirty="0" smtClean="0"/>
              <a:t>cyber-bulling</a:t>
            </a:r>
            <a:r>
              <a:rPr lang="el-GR" dirty="0" smtClean="0"/>
              <a:t> </a:t>
            </a:r>
            <a:endParaRPr lang="el-GR" dirty="0"/>
          </a:p>
        </p:txBody>
      </p:sp>
      <p:sp>
        <p:nvSpPr>
          <p:cNvPr id="3" name="Θέση περιεχομένου 2"/>
          <p:cNvSpPr>
            <a:spLocks noGrp="1"/>
          </p:cNvSpPr>
          <p:nvPr>
            <p:ph idx="1"/>
          </p:nvPr>
        </p:nvSpPr>
        <p:spPr/>
        <p:txBody>
          <a:bodyPr>
            <a:noAutofit/>
          </a:bodyPr>
          <a:lstStyle/>
          <a:p>
            <a:pPr marL="45720" indent="0">
              <a:buNone/>
            </a:pPr>
            <a:r>
              <a:rPr lang="el-GR" sz="1600" dirty="0"/>
              <a:t>Το φαινόμενο του Διαδικτυακού εκφοβισμού εγκυμονεί σοβαρές επιπτώσεις για την ψυχική υγεία του θύματος, αλλά και του θύτη. Η αυτοεκτίμηση του ατόμου που υφίσταται Διαδικτυακό εκφοβισμό πλήττεται έντονα τόσο ώστε σε μερικές περιπτώσεις συνδέεται με το αίσθημα της ενοχής. Το άτομο αρχίζει να αναπαράγει αρνητικές σκέψεις και η επίδοση των κοινωνικών του ικανοτήτων μειώνεται σημαντικά. Κάποιες φορές, κυρίως κατά την εφηβική ηλικία η αποχή από το σχολείο και από τις παρέες των συνομηλίκων αποτελεί προσωρινό καταφύγιο, ενώ ταυτόχρονα </a:t>
            </a:r>
            <a:r>
              <a:rPr lang="el-GR" sz="1600" dirty="0" smtClean="0"/>
              <a:t>αυτοκτονία</a:t>
            </a:r>
            <a:r>
              <a:rPr lang="el-GR" sz="1600" dirty="0"/>
              <a:t> θεωρείται ως η μοναδική λύση στο πρόβλημα. Άτομα που δέχτηκαν έντονα Διαδικτυακό εκφοβισμό ενδέχεται στο μέλλον να παρουσιάσουν μεγαλύτερη αστάθεια στις διαπροσωπικές τους σχέσεις συνοδευόμενη από την κοινωνική απομόνωση.</a:t>
            </a:r>
            <a:br>
              <a:rPr lang="el-GR" sz="1600" dirty="0"/>
            </a:br>
            <a:r>
              <a:rPr lang="el-GR" sz="1600" dirty="0"/>
              <a:t>Από την άλλη, οι εκφοβιστές τείνουν να είναι άτομα με έντονη αντικοινωνική συμπεριφορά, επιρρεπή στο αλκοόλ και απομονωμένα από τους συνομηλίκους. Μακροπρόθεσμα αντιλαμβάνονται ότι ο εκφοβισμός δεν αποτελεί μορφή ικανοποίησης και αναγνώρισης, βιώνοντας έτσι έντονη προσωπική απογοήτευση.</a:t>
            </a:r>
          </a:p>
        </p:txBody>
      </p:sp>
    </p:spTree>
    <p:extLst>
      <p:ext uri="{BB962C8B-B14F-4D97-AF65-F5344CB8AC3E}">
        <p14:creationId xmlns:p14="http://schemas.microsoft.com/office/powerpoint/2010/main" xmlns="" val="36327551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104456" y="44624"/>
            <a:ext cx="5076056" cy="1154097"/>
          </a:xfrm>
        </p:spPr>
        <p:txBody>
          <a:bodyPr/>
          <a:lstStyle/>
          <a:p>
            <a:r>
              <a:rPr lang="el-GR" b="1" dirty="0" smtClean="0">
                <a:effectLst>
                  <a:outerShdw blurRad="38100" dist="38100" dir="2700000" algn="tl">
                    <a:srgbClr val="000000">
                      <a:alpha val="43137"/>
                    </a:srgbClr>
                  </a:outerShdw>
                </a:effectLst>
              </a:rPr>
              <a:t>Τέλος </a:t>
            </a:r>
            <a:endParaRPr lang="el-GR" b="1" dirty="0">
              <a:effectLst>
                <a:outerShdw blurRad="38100" dist="38100" dir="2700000" algn="tl">
                  <a:srgbClr val="000000">
                    <a:alpha val="43137"/>
                  </a:srgbClr>
                </a:outerShdw>
              </a:effectLst>
            </a:endParaRPr>
          </a:p>
        </p:txBody>
      </p:sp>
      <p:pic>
        <p:nvPicPr>
          <p:cNvPr id="5" name="Εικόνα 4"/>
          <p:cNvPicPr>
            <a:picLocks noChangeAspect="1"/>
          </p:cNvPicPr>
          <p:nvPr/>
        </p:nvPicPr>
        <p:blipFill>
          <a:blip r:embed="rId2" cstate="print">
            <a:extLst>
              <a:ext uri="{BEBA8EAE-BF5A-486C-A8C5-ECC9F3942E4B}">
                <a14:imgProps xmlns:a14="http://schemas.microsoft.com/office/drawing/2010/main" xmlns="">
                  <a14:imgLayer r:embed="rId3">
                    <a14:imgEffect>
                      <a14:artisticTexturizer/>
                    </a14:imgEffect>
                  </a14:imgLayer>
                </a14:imgProps>
              </a:ext>
              <a:ext uri="{28A0092B-C50C-407E-A947-70E740481C1C}">
                <a14:useLocalDpi xmlns:a14="http://schemas.microsoft.com/office/drawing/2010/main" xmlns="" val="0"/>
              </a:ext>
            </a:extLst>
          </a:blip>
          <a:stretch>
            <a:fillRect/>
          </a:stretch>
        </p:blipFill>
        <p:spPr>
          <a:xfrm>
            <a:off x="319115" y="188640"/>
            <a:ext cx="3111111" cy="3047619"/>
          </a:xfrm>
          <a:prstGeom prst="roundRect">
            <a:avLst>
              <a:gd name="adj" fmla="val 50000"/>
            </a:avLst>
          </a:prstGeom>
          <a:solidFill>
            <a:srgbClr val="FFFFFF">
              <a:shade val="85000"/>
            </a:srgbClr>
          </a:solidFill>
          <a:ln>
            <a:noFill/>
          </a:ln>
          <a:effectLst>
            <a:reflection blurRad="12700" stA="38000" endPos="28000" dist="5000" dir="5400000" sy="-100000" algn="bl" rotWithShape="0"/>
          </a:effectLst>
        </p:spPr>
      </p:pic>
      <p:sp>
        <p:nvSpPr>
          <p:cNvPr id="6" name="Τίτλος 1"/>
          <p:cNvSpPr txBox="1">
            <a:spLocks/>
          </p:cNvSpPr>
          <p:nvPr/>
        </p:nvSpPr>
        <p:spPr>
          <a:xfrm>
            <a:off x="4139952" y="2132856"/>
            <a:ext cx="4248472" cy="877105"/>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CYBERKILLERS</a:t>
            </a:r>
            <a:endParaRPr lang="el-GR" dirty="0"/>
          </a:p>
        </p:txBody>
      </p:sp>
      <p:sp>
        <p:nvSpPr>
          <p:cNvPr id="7" name="TextBox 6"/>
          <p:cNvSpPr txBox="1"/>
          <p:nvPr/>
        </p:nvSpPr>
        <p:spPr>
          <a:xfrm>
            <a:off x="4259531" y="3009331"/>
            <a:ext cx="2290884" cy="923330"/>
          </a:xfrm>
          <a:prstGeom prst="rect">
            <a:avLst/>
          </a:prstGeom>
          <a:noFill/>
        </p:spPr>
        <p:txBody>
          <a:bodyPr wrap="none" rtlCol="0">
            <a:spAutoFit/>
          </a:bodyPr>
          <a:lstStyle/>
          <a:p>
            <a:r>
              <a:rPr lang="el-GR" dirty="0" smtClean="0"/>
              <a:t>Βασίλης</a:t>
            </a:r>
            <a:r>
              <a:rPr lang="en-US" dirty="0" smtClean="0"/>
              <a:t> </a:t>
            </a:r>
            <a:r>
              <a:rPr lang="el-GR" dirty="0" err="1" smtClean="0"/>
              <a:t>Αμοιρίδης</a:t>
            </a:r>
            <a:r>
              <a:rPr lang="en-US" dirty="0" smtClean="0"/>
              <a:t> </a:t>
            </a:r>
          </a:p>
          <a:p>
            <a:r>
              <a:rPr lang="el-GR" dirty="0" smtClean="0"/>
              <a:t>Γιώργος </a:t>
            </a:r>
            <a:r>
              <a:rPr lang="el-GR" dirty="0" err="1" smtClean="0"/>
              <a:t>Ασκητάς</a:t>
            </a:r>
            <a:endParaRPr lang="el-GR" dirty="0"/>
          </a:p>
          <a:p>
            <a:r>
              <a:rPr lang="el-GR" dirty="0" smtClean="0"/>
              <a:t>Θανάσης </a:t>
            </a:r>
            <a:r>
              <a:rPr lang="el-GR" dirty="0" err="1" smtClean="0"/>
              <a:t>Μότσανος</a:t>
            </a:r>
            <a:endParaRPr lang="el-GR" dirty="0"/>
          </a:p>
        </p:txBody>
      </p:sp>
      <p:sp>
        <p:nvSpPr>
          <p:cNvPr id="8" name="TextBox 7"/>
          <p:cNvSpPr txBox="1"/>
          <p:nvPr/>
        </p:nvSpPr>
        <p:spPr>
          <a:xfrm>
            <a:off x="4253606" y="3851756"/>
            <a:ext cx="2046586" cy="369332"/>
          </a:xfrm>
          <a:prstGeom prst="rect">
            <a:avLst/>
          </a:prstGeom>
          <a:noFill/>
        </p:spPr>
        <p:txBody>
          <a:bodyPr wrap="none" rtlCol="0">
            <a:spAutoFit/>
          </a:bodyPr>
          <a:lstStyle/>
          <a:p>
            <a:r>
              <a:rPr lang="el-GR" b="1" dirty="0" smtClean="0"/>
              <a:t>Παντελής Σταύρε</a:t>
            </a:r>
            <a:endParaRPr lang="el-GR" b="1" dirty="0"/>
          </a:p>
        </p:txBody>
      </p:sp>
      <p:sp>
        <p:nvSpPr>
          <p:cNvPr id="9" name="8 - Ορθογώνιο"/>
          <p:cNvSpPr/>
          <p:nvPr/>
        </p:nvSpPr>
        <p:spPr>
          <a:xfrm>
            <a:off x="179512" y="4869160"/>
            <a:ext cx="8733480" cy="1754326"/>
          </a:xfrm>
          <a:prstGeom prst="rect">
            <a:avLst/>
          </a:prstGeom>
          <a:noFill/>
        </p:spPr>
        <p:txBody>
          <a:bodyPr wrap="none" lIns="91440" tIns="45720" rIns="91440" bIns="45720">
            <a:spAutoFit/>
          </a:bodyPr>
          <a:lstStyle/>
          <a:p>
            <a:pPr algn="ctr"/>
            <a:r>
              <a:rPr lang="el-GR" sz="5400" b="1" dirty="0" smtClean="0">
                <a:ln w="12700">
                  <a:solidFill>
                    <a:schemeClr val="tx2">
                      <a:satMod val="155000"/>
                    </a:schemeClr>
                  </a:solidFill>
                  <a:prstDash val="solid"/>
                </a:ln>
                <a:solidFill>
                  <a:schemeClr val="accent6">
                    <a:lumMod val="20000"/>
                    <a:lumOff val="80000"/>
                  </a:schemeClr>
                </a:solidFill>
                <a:effectLst>
                  <a:outerShdw blurRad="41275" dist="20320" dir="1800000" algn="tl" rotWithShape="0">
                    <a:srgbClr val="000000">
                      <a:alpha val="40000"/>
                    </a:srgbClr>
                  </a:outerShdw>
                </a:effectLst>
              </a:rPr>
              <a:t>ΕΥΧΑΡΙΣΤΟΥΜΕ</a:t>
            </a:r>
          </a:p>
          <a:p>
            <a:pPr algn="ctr"/>
            <a:r>
              <a:rPr lang="el-GR" sz="5400" b="1" dirty="0" smtClean="0">
                <a:ln w="12700">
                  <a:solidFill>
                    <a:schemeClr val="tx2">
                      <a:satMod val="155000"/>
                    </a:schemeClr>
                  </a:solidFill>
                  <a:prstDash val="solid"/>
                </a:ln>
                <a:solidFill>
                  <a:schemeClr val="accent6">
                    <a:lumMod val="20000"/>
                    <a:lumOff val="80000"/>
                  </a:schemeClr>
                </a:solidFill>
                <a:effectLst>
                  <a:outerShdw blurRad="41275" dist="20320" dir="1800000" algn="tl" rotWithShape="0">
                    <a:srgbClr val="000000">
                      <a:alpha val="40000"/>
                    </a:srgbClr>
                  </a:outerShdw>
                </a:effectLst>
              </a:rPr>
              <a:t>ΓΙΑ ΤΗΝ ΠΡΟΣΟΧΗ ΣΑΣ!!!</a:t>
            </a:r>
            <a:endParaRPr lang="el-GR" sz="5400" b="1" dirty="0">
              <a:ln w="12700">
                <a:solidFill>
                  <a:schemeClr val="tx2">
                    <a:satMod val="155000"/>
                  </a:schemeClr>
                </a:solidFill>
                <a:prstDash val="solid"/>
              </a:ln>
              <a:solidFill>
                <a:schemeClr val="accent6">
                  <a:lumMod val="20000"/>
                  <a:lumOff val="8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162517268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par>
                          <p:cTn id="8" fill="hold">
                            <p:stCondLst>
                              <p:cond delay="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26"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362">
                                          <p:stCondLst>
                                            <p:cond delay="0"/>
                                          </p:stCondLst>
                                        </p:cTn>
                                        <p:tgtEl>
                                          <p:spTgt spid="5"/>
                                        </p:tgtEl>
                                      </p:cBhvr>
                                    </p:animEffect>
                                    <p:anim calcmode="lin" valueType="num">
                                      <p:cBhvr>
                                        <p:cTn id="17" dur="1139"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8" dur="415"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9" dur="415" tmFilter="0, 0; 0.125,0.2665; 0.25,0.4; 0.375,0.465; 0.5,0.5;  0.625,0.535; 0.75,0.6; 0.875,0.7335; 1,1">
                                          <p:stCondLst>
                                            <p:cond delay="415"/>
                                          </p:stCondLst>
                                        </p:cTn>
                                        <p:tgtEl>
                                          <p:spTgt spid="5"/>
                                        </p:tgtEl>
                                        <p:attrNameLst>
                                          <p:attrName>ppt_y</p:attrName>
                                        </p:attrNameLst>
                                      </p:cBhvr>
                                      <p:tavLst>
                                        <p:tav tm="0" fmla="#ppt_y-sin(pi*$)/9">
                                          <p:val>
                                            <p:fltVal val="0"/>
                                          </p:val>
                                        </p:tav>
                                        <p:tav tm="100000">
                                          <p:val>
                                            <p:fltVal val="1"/>
                                          </p:val>
                                        </p:tav>
                                      </p:tavLst>
                                    </p:anim>
                                    <p:anim calcmode="lin" valueType="num">
                                      <p:cBhvr>
                                        <p:cTn id="20" dur="207" tmFilter="0, 0; 0.125,0.2665; 0.25,0.4; 0.375,0.465; 0.5,0.5;  0.625,0.535; 0.75,0.6; 0.875,0.7335; 1,1">
                                          <p:stCondLst>
                                            <p:cond delay="828"/>
                                          </p:stCondLst>
                                        </p:cTn>
                                        <p:tgtEl>
                                          <p:spTgt spid="5"/>
                                        </p:tgtEl>
                                        <p:attrNameLst>
                                          <p:attrName>ppt_y</p:attrName>
                                        </p:attrNameLst>
                                      </p:cBhvr>
                                      <p:tavLst>
                                        <p:tav tm="0" fmla="#ppt_y-sin(pi*$)/27">
                                          <p:val>
                                            <p:fltVal val="0"/>
                                          </p:val>
                                        </p:tav>
                                        <p:tav tm="100000">
                                          <p:val>
                                            <p:fltVal val="1"/>
                                          </p:val>
                                        </p:tav>
                                      </p:tavLst>
                                    </p:anim>
                                    <p:anim calcmode="lin" valueType="num">
                                      <p:cBhvr>
                                        <p:cTn id="21" dur="103" tmFilter="0, 0; 0.125,0.2665; 0.25,0.4; 0.375,0.465; 0.5,0.5;  0.625,0.535; 0.75,0.6; 0.875,0.7335; 1,1">
                                          <p:stCondLst>
                                            <p:cond delay="1035"/>
                                          </p:stCondLst>
                                        </p:cTn>
                                        <p:tgtEl>
                                          <p:spTgt spid="5"/>
                                        </p:tgtEl>
                                        <p:attrNameLst>
                                          <p:attrName>ppt_y</p:attrName>
                                        </p:attrNameLst>
                                      </p:cBhvr>
                                      <p:tavLst>
                                        <p:tav tm="0" fmla="#ppt_y-sin(pi*$)/81">
                                          <p:val>
                                            <p:fltVal val="0"/>
                                          </p:val>
                                        </p:tav>
                                        <p:tav tm="100000">
                                          <p:val>
                                            <p:fltVal val="1"/>
                                          </p:val>
                                        </p:tav>
                                      </p:tavLst>
                                    </p:anim>
                                    <p:animScale>
                                      <p:cBhvr>
                                        <p:cTn id="22" dur="16">
                                          <p:stCondLst>
                                            <p:cond delay="406"/>
                                          </p:stCondLst>
                                        </p:cTn>
                                        <p:tgtEl>
                                          <p:spTgt spid="5"/>
                                        </p:tgtEl>
                                      </p:cBhvr>
                                      <p:to x="100000" y="60000"/>
                                    </p:animScale>
                                    <p:animScale>
                                      <p:cBhvr>
                                        <p:cTn id="23" dur="104" decel="50000">
                                          <p:stCondLst>
                                            <p:cond delay="423"/>
                                          </p:stCondLst>
                                        </p:cTn>
                                        <p:tgtEl>
                                          <p:spTgt spid="5"/>
                                        </p:tgtEl>
                                      </p:cBhvr>
                                      <p:to x="100000" y="100000"/>
                                    </p:animScale>
                                    <p:animScale>
                                      <p:cBhvr>
                                        <p:cTn id="24" dur="16">
                                          <p:stCondLst>
                                            <p:cond delay="820"/>
                                          </p:stCondLst>
                                        </p:cTn>
                                        <p:tgtEl>
                                          <p:spTgt spid="5"/>
                                        </p:tgtEl>
                                      </p:cBhvr>
                                      <p:to x="100000" y="80000"/>
                                    </p:animScale>
                                    <p:animScale>
                                      <p:cBhvr>
                                        <p:cTn id="25" dur="104" decel="50000">
                                          <p:stCondLst>
                                            <p:cond delay="836"/>
                                          </p:stCondLst>
                                        </p:cTn>
                                        <p:tgtEl>
                                          <p:spTgt spid="5"/>
                                        </p:tgtEl>
                                      </p:cBhvr>
                                      <p:to x="100000" y="100000"/>
                                    </p:animScale>
                                    <p:animScale>
                                      <p:cBhvr>
                                        <p:cTn id="26" dur="16">
                                          <p:stCondLst>
                                            <p:cond delay="1026"/>
                                          </p:stCondLst>
                                        </p:cTn>
                                        <p:tgtEl>
                                          <p:spTgt spid="5"/>
                                        </p:tgtEl>
                                      </p:cBhvr>
                                      <p:to x="100000" y="90000"/>
                                    </p:animScale>
                                    <p:animScale>
                                      <p:cBhvr>
                                        <p:cTn id="27" dur="104" decel="50000">
                                          <p:stCondLst>
                                            <p:cond delay="1042"/>
                                          </p:stCondLst>
                                        </p:cTn>
                                        <p:tgtEl>
                                          <p:spTgt spid="5"/>
                                        </p:tgtEl>
                                      </p:cBhvr>
                                      <p:to x="100000" y="100000"/>
                                    </p:animScale>
                                    <p:animScale>
                                      <p:cBhvr>
                                        <p:cTn id="28" dur="16">
                                          <p:stCondLst>
                                            <p:cond delay="1130"/>
                                          </p:stCondLst>
                                        </p:cTn>
                                        <p:tgtEl>
                                          <p:spTgt spid="5"/>
                                        </p:tgtEl>
                                      </p:cBhvr>
                                      <p:to x="100000" y="95000"/>
                                    </p:animScale>
                                    <p:animScale>
                                      <p:cBhvr>
                                        <p:cTn id="29" dur="104" decel="50000">
                                          <p:stCondLst>
                                            <p:cond delay="1146"/>
                                          </p:stCondLst>
                                        </p:cTn>
                                        <p:tgtEl>
                                          <p:spTgt spid="5"/>
                                        </p:tgtEl>
                                      </p:cBhvr>
                                      <p:to x="100000" y="100000"/>
                                    </p:animScale>
                                  </p:childTnLst>
                                </p:cTn>
                              </p:par>
                            </p:childTnLst>
                          </p:cTn>
                        </p:par>
                        <p:par>
                          <p:cTn id="30" fill="hold">
                            <p:stCondLst>
                              <p:cond delay="1250"/>
                            </p:stCondLst>
                            <p:childTnLst>
                              <p:par>
                                <p:cTn id="31" presetID="4"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1250"/>
                                        <p:tgtEl>
                                          <p:spTgt spid="6"/>
                                        </p:tgtEl>
                                      </p:cBhvr>
                                    </p:animEffect>
                                  </p:childTnLst>
                                </p:cTn>
                              </p:par>
                            </p:childTnLst>
                          </p:cTn>
                        </p:par>
                        <p:par>
                          <p:cTn id="34" fill="hold">
                            <p:stCondLst>
                              <p:cond delay="2500"/>
                            </p:stCondLst>
                            <p:childTnLst>
                              <p:par>
                                <p:cTn id="35" presetID="22" presetClass="entr" presetSubtype="4"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par>
                          <p:cTn id="38" fill="hold">
                            <p:stCondLst>
                              <p:cond delay="3000"/>
                            </p:stCondLst>
                            <p:childTnLst>
                              <p:par>
                                <p:cTn id="39" presetID="31"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style.rotation</p:attrName>
                                        </p:attrNameLst>
                                      </p:cBhvr>
                                      <p:tavLst>
                                        <p:tav tm="0">
                                          <p:val>
                                            <p:fltVal val="90"/>
                                          </p:val>
                                        </p:tav>
                                        <p:tav tm="100000">
                                          <p:val>
                                            <p:fltVal val="0"/>
                                          </p:val>
                                        </p:tav>
                                      </p:tavLst>
                                    </p:anim>
                                    <p:animEffect transition="in" filter="fade">
                                      <p:cBhvr>
                                        <p:cTn id="44" dur="1000"/>
                                        <p:tgtEl>
                                          <p:spTgt spid="8"/>
                                        </p:tgtEl>
                                      </p:cBhvr>
                                    </p:animEffect>
                                  </p:childTnLst>
                                </p:cTn>
                              </p:par>
                            </p:childTnLst>
                          </p:cTn>
                        </p:par>
                        <p:par>
                          <p:cTn id="45" fill="hold">
                            <p:stCondLst>
                              <p:cond delay="4000"/>
                            </p:stCondLst>
                            <p:childTnLst>
                              <p:par>
                                <p:cTn id="46" presetID="26" presetClass="emph" presetSubtype="0" repeatCount="indefinite" fill="hold" grpId="1" nodeType="afterEffect">
                                  <p:stCondLst>
                                    <p:cond delay="0"/>
                                  </p:stCondLst>
                                  <p:childTnLst>
                                    <p:animEffect transition="out" filter="fade">
                                      <p:cBhvr>
                                        <p:cTn id="47" dur="2000" tmFilter="0, 0; .2, .5; .8, .5; 1, 0"/>
                                        <p:tgtEl>
                                          <p:spTgt spid="8"/>
                                        </p:tgtEl>
                                      </p:cBhvr>
                                    </p:animEffect>
                                    <p:animScale>
                                      <p:cBhvr>
                                        <p:cTn id="48"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8" grpId="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Τι ηλικία πρέπει να έχω για να γραφτώ στο Facebook</a:t>
            </a:r>
            <a:r>
              <a:rPr lang="el-GR" b="1" dirty="0" smtClean="0"/>
              <a:t>;</a:t>
            </a:r>
            <a:endParaRPr lang="el-GR" dirty="0"/>
          </a:p>
        </p:txBody>
      </p:sp>
      <p:sp>
        <p:nvSpPr>
          <p:cNvPr id="3" name="Θέση περιεχομένου 2"/>
          <p:cNvSpPr>
            <a:spLocks noGrp="1"/>
          </p:cNvSpPr>
          <p:nvPr>
            <p:ph sz="quarter" idx="13"/>
          </p:nvPr>
        </p:nvSpPr>
        <p:spPr/>
        <p:txBody>
          <a:bodyPr/>
          <a:lstStyle/>
          <a:p>
            <a:r>
              <a:rPr lang="el-GR" dirty="0"/>
              <a:t>Για να έχετε δικαίωμα να γραφτείτε στο Facebook, πρέπει να είστε τουλάχιστον δεκατριών (13) ετών</a:t>
            </a:r>
            <a:r>
              <a:rPr lang="el-GR" dirty="0" smtClean="0"/>
              <a:t>.</a:t>
            </a:r>
          </a:p>
          <a:p>
            <a:pPr>
              <a:buNone/>
            </a:pPr>
            <a:endParaRPr lang="el-GR" dirty="0"/>
          </a:p>
          <a:p>
            <a:r>
              <a:rPr lang="el-GR" dirty="0" smtClean="0"/>
              <a:t>Πηγή</a:t>
            </a:r>
            <a:r>
              <a:rPr lang="en-US" dirty="0" smtClean="0"/>
              <a:t>:</a:t>
            </a:r>
            <a:r>
              <a:rPr lang="el-GR" dirty="0" smtClean="0"/>
              <a:t> Επίσημη ιστοσελίδα του </a:t>
            </a:r>
            <a:r>
              <a:rPr lang="en-US" dirty="0" smtClean="0"/>
              <a:t>Facebook</a:t>
            </a:r>
            <a:r>
              <a:rPr lang="el-GR" dirty="0" smtClean="0"/>
              <a:t> </a:t>
            </a:r>
            <a:r>
              <a:rPr lang="en-US" dirty="0">
                <a:hlinkClick r:id="rId2"/>
              </a:rPr>
              <a:t>https://www.facebook.com/help/210644045634222</a:t>
            </a:r>
            <a:endParaRPr lang="el-GR" dirty="0" smtClean="0"/>
          </a:p>
        </p:txBody>
      </p:sp>
      <p:sp>
        <p:nvSpPr>
          <p:cNvPr id="5" name="4 - Θέση περιεχομένου"/>
          <p:cNvSpPr>
            <a:spLocks noGrp="1"/>
          </p:cNvSpPr>
          <p:nvPr>
            <p:ph sz="quarter" idx="14"/>
          </p:nvPr>
        </p:nvSpPr>
        <p:spPr/>
        <p:txBody>
          <a:bodyPr/>
          <a:lstStyle/>
          <a:p>
            <a:endParaRPr lang="el-GR"/>
          </a:p>
        </p:txBody>
      </p:sp>
      <p:pic>
        <p:nvPicPr>
          <p:cNvPr id="4" name="3 - Εικόνα" descr="cyber-bullying.jpg"/>
          <p:cNvPicPr>
            <a:picLocks noChangeAspect="1"/>
          </p:cNvPicPr>
          <p:nvPr/>
        </p:nvPicPr>
        <p:blipFill>
          <a:blip r:embed="rId3" cstate="print"/>
          <a:stretch>
            <a:fillRect/>
          </a:stretch>
        </p:blipFill>
        <p:spPr>
          <a:xfrm>
            <a:off x="4644008" y="2852936"/>
            <a:ext cx="3888432" cy="3240360"/>
          </a:xfrm>
          <a:prstGeom prst="rect">
            <a:avLst/>
          </a:prstGeom>
        </p:spPr>
      </p:pic>
    </p:spTree>
    <p:extLst>
      <p:ext uri="{BB962C8B-B14F-4D97-AF65-F5344CB8AC3E}">
        <p14:creationId xmlns:p14="http://schemas.microsoft.com/office/powerpoint/2010/main" xmlns="" val="150645642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Πώς μπορώ να αναφέρω ένα παιδί κάτω των 13 ετών</a:t>
            </a:r>
            <a:r>
              <a:rPr lang="el-GR" b="1" dirty="0" smtClean="0"/>
              <a:t>;</a:t>
            </a:r>
            <a:endParaRPr lang="el-GR" dirty="0"/>
          </a:p>
        </p:txBody>
      </p:sp>
      <p:sp>
        <p:nvSpPr>
          <p:cNvPr id="3" name="Θέση περιεχομένου 2"/>
          <p:cNvSpPr>
            <a:spLocks noGrp="1"/>
          </p:cNvSpPr>
          <p:nvPr>
            <p:ph idx="1"/>
          </p:nvPr>
        </p:nvSpPr>
        <p:spPr/>
        <p:txBody>
          <a:bodyPr>
            <a:normAutofit fontScale="92500" lnSpcReduction="20000"/>
          </a:bodyPr>
          <a:lstStyle/>
          <a:p>
            <a:pPr marL="45720" indent="0">
              <a:buNone/>
            </a:pPr>
            <a:r>
              <a:rPr lang="el-GR" dirty="0"/>
              <a:t>Το Facebook επιτρέπει τη δημιουργία λογαριασμού σε άτομα που έχουν συμπληρώσει τουλάχιστον το 13ο έτος της ηλικίας τους (σε ορισμένες περιοχές, αυτό το ηλικιακό όριο μπορεί να είναι ψηλότερο). Όποιος δημιουργεί λογαριασμό με λάθος πληροφορίες παραβιάζει τους όρους μας. Μία από αυτές τις περιπτώσεις είναι η δημιουργία λογαριασμού εκ μέρους ατόμων κάτω των 13 ετών.</a:t>
            </a:r>
          </a:p>
          <a:p>
            <a:pPr marL="45720" indent="0">
              <a:buNone/>
            </a:pPr>
            <a:r>
              <a:rPr lang="el-GR" dirty="0"/>
              <a:t>Αν το παιδί σας δημιούργησε λογαριασμό στο Facebook, χωρίς να έχει συμπληρώσει το νόμιμο όριο ηλικίας, δείξτε του πώς να </a:t>
            </a:r>
            <a:r>
              <a:rPr lang="el-GR" sz="2100" dirty="0"/>
              <a:t>διαγράψει</a:t>
            </a:r>
            <a:r>
              <a:rPr lang="el-GR" dirty="0"/>
              <a:t> το λογαριασμό του.</a:t>
            </a:r>
          </a:p>
          <a:p>
            <a:pPr marL="45720" indent="0">
              <a:buNone/>
            </a:pPr>
            <a:r>
              <a:rPr lang="el-GR" dirty="0"/>
              <a:t>Αν θέλετε να αναφέρετε ένα λογαριασμό που ανήκει σε παιδί κάτω των 13 ετών, συμπληρώστε αυτή τη φόρμα. Αν μας αναφέρετε με αυτή τη φόρμα το λογαριασμό ενός παιδιού κάτω των 13 ετών, θα διαγράψουμε το λογαριασμό αμέσως</a:t>
            </a:r>
            <a:r>
              <a:rPr lang="el-GR" dirty="0" smtClean="0"/>
              <a:t>.</a:t>
            </a:r>
          </a:p>
          <a:p>
            <a:pPr>
              <a:buFont typeface="Arial" pitchFamily="34" charset="0"/>
              <a:buChar char="•"/>
            </a:pPr>
            <a:r>
              <a:rPr lang="el-GR" dirty="0" smtClean="0"/>
              <a:t>Πηγή</a:t>
            </a:r>
            <a:r>
              <a:rPr lang="en-US" dirty="0" smtClean="0"/>
              <a:t>: </a:t>
            </a:r>
            <a:r>
              <a:rPr lang="en-US" dirty="0">
                <a:hlinkClick r:id="rId2"/>
              </a:rPr>
              <a:t>https://www.facebook.com/help/157793540954833</a:t>
            </a:r>
            <a:endParaRPr lang="el-GR" dirty="0"/>
          </a:p>
          <a:p>
            <a:endParaRPr lang="el-GR" dirty="0"/>
          </a:p>
        </p:txBody>
      </p:sp>
    </p:spTree>
    <p:extLst>
      <p:ext uri="{BB962C8B-B14F-4D97-AF65-F5344CB8AC3E}">
        <p14:creationId xmlns:p14="http://schemas.microsoft.com/office/powerpoint/2010/main" xmlns="" val="25008202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Πώς μπορώ να αναφέρω ένα παιδί κάτω των 13 ετών</a:t>
            </a:r>
            <a:r>
              <a:rPr lang="el-GR" b="1" dirty="0" smtClean="0"/>
              <a:t>;</a:t>
            </a:r>
            <a:endParaRPr lang="el-GR" dirty="0"/>
          </a:p>
        </p:txBody>
      </p:sp>
      <p:sp>
        <p:nvSpPr>
          <p:cNvPr id="3" name="Θέση περιεχομένου 2"/>
          <p:cNvSpPr>
            <a:spLocks noGrp="1"/>
          </p:cNvSpPr>
          <p:nvPr>
            <p:ph sz="quarter" idx="13"/>
          </p:nvPr>
        </p:nvSpPr>
        <p:spPr/>
        <p:txBody>
          <a:bodyPr>
            <a:noAutofit/>
          </a:bodyPr>
          <a:lstStyle/>
          <a:p>
            <a:pPr>
              <a:buFont typeface="Arial" pitchFamily="34" charset="0"/>
              <a:buChar char="•"/>
            </a:pPr>
            <a:r>
              <a:rPr lang="el-GR" sz="2400" dirty="0" smtClean="0"/>
              <a:t>Αν θέλετε να αναφέρετε  έναν λογαριασμό που παραβιάζει τον ηλικιακό περιορισμό , επισκεφτείτε την σελίδα</a:t>
            </a:r>
            <a:r>
              <a:rPr lang="en-US" sz="2400" dirty="0" smtClean="0"/>
              <a:t>:</a:t>
            </a:r>
            <a:r>
              <a:rPr lang="el-GR" sz="2400" dirty="0" smtClean="0"/>
              <a:t> </a:t>
            </a:r>
            <a:r>
              <a:rPr lang="en-US" dirty="0" smtClean="0">
                <a:hlinkClick r:id="rId2"/>
              </a:rPr>
              <a:t>https</a:t>
            </a:r>
            <a:r>
              <a:rPr lang="en-US" dirty="0">
                <a:hlinkClick r:id="rId2"/>
              </a:rPr>
              <a:t>://www.facebook.com/help/157793540954833</a:t>
            </a:r>
            <a:endParaRPr lang="el-GR" dirty="0"/>
          </a:p>
          <a:p>
            <a:endParaRPr lang="el-GR" sz="2400" dirty="0"/>
          </a:p>
        </p:txBody>
      </p:sp>
      <p:sp>
        <p:nvSpPr>
          <p:cNvPr id="8" name="7 - Θέση περιεχομένου"/>
          <p:cNvSpPr>
            <a:spLocks noGrp="1"/>
          </p:cNvSpPr>
          <p:nvPr>
            <p:ph sz="quarter" idx="14"/>
          </p:nvPr>
        </p:nvSpPr>
        <p:spPr/>
        <p:txBody>
          <a:bodyPr/>
          <a:lstStyle/>
          <a:p>
            <a:endParaRPr lang="el-GR"/>
          </a:p>
        </p:txBody>
      </p:sp>
      <p:pic>
        <p:nvPicPr>
          <p:cNvPr id="4" name="3 - Εικόνα" descr="cyber-bullying-poster.jpg"/>
          <p:cNvPicPr>
            <a:picLocks noChangeAspect="1"/>
          </p:cNvPicPr>
          <p:nvPr/>
        </p:nvPicPr>
        <p:blipFill>
          <a:blip r:embed="rId3" cstate="print"/>
          <a:stretch>
            <a:fillRect/>
          </a:stretch>
        </p:blipFill>
        <p:spPr>
          <a:xfrm>
            <a:off x="4644008" y="2780928"/>
            <a:ext cx="3707904" cy="3312368"/>
          </a:xfrm>
          <a:prstGeom prst="rect">
            <a:avLst/>
          </a:prstGeom>
        </p:spPr>
      </p:pic>
    </p:spTree>
    <p:extLst>
      <p:ext uri="{BB962C8B-B14F-4D97-AF65-F5344CB8AC3E}">
        <p14:creationId xmlns:p14="http://schemas.microsoft.com/office/powerpoint/2010/main" xmlns="" val="25008202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go_qjR0ehGpt.jpg"/>
          <p:cNvPicPr>
            <a:picLocks noChangeAspect="1"/>
          </p:cNvPicPr>
          <p:nvPr/>
        </p:nvPicPr>
        <p:blipFill>
          <a:blip r:embed="rId2" cstate="print"/>
          <a:srcRect b="27778"/>
          <a:stretch>
            <a:fillRect/>
          </a:stretch>
        </p:blipFill>
        <p:spPr>
          <a:xfrm>
            <a:off x="971600" y="1556792"/>
            <a:ext cx="6192688" cy="1296144"/>
          </a:xfrm>
          <a:prstGeom prst="rect">
            <a:avLst/>
          </a:prstGeom>
        </p:spPr>
      </p:pic>
      <p:sp>
        <p:nvSpPr>
          <p:cNvPr id="2" name="Τίτλος 1"/>
          <p:cNvSpPr>
            <a:spLocks noGrp="1"/>
          </p:cNvSpPr>
          <p:nvPr>
            <p:ph type="title"/>
          </p:nvPr>
        </p:nvSpPr>
        <p:spPr>
          <a:xfrm>
            <a:off x="914400" y="1484784"/>
            <a:ext cx="7315200" cy="1154097"/>
          </a:xfrm>
        </p:spPr>
        <p:txBody>
          <a:bodyPr>
            <a:normAutofit fontScale="90000"/>
          </a:bodyPr>
          <a:lstStyle/>
          <a:p>
            <a:r>
              <a:rPr lang="el-GR" dirty="0">
                <a:solidFill>
                  <a:schemeClr val="bg1">
                    <a:lumMod val="75000"/>
                    <a:lumOff val="25000"/>
                  </a:schemeClr>
                </a:solidFill>
              </a:rPr>
              <a:t>Όρια ηλικίας σε </a:t>
            </a:r>
            <a:r>
              <a:rPr lang="el-GR" dirty="0" smtClean="0">
                <a:solidFill>
                  <a:schemeClr val="bg1">
                    <a:lumMod val="75000"/>
                    <a:lumOff val="25000"/>
                  </a:schemeClr>
                </a:solidFill>
              </a:rPr>
              <a:t>Λογαριασμούς</a:t>
            </a:r>
            <a:r>
              <a:rPr lang="en-US" dirty="0" smtClean="0">
                <a:solidFill>
                  <a:schemeClr val="bg1">
                    <a:lumMod val="75000"/>
                    <a:lumOff val="25000"/>
                  </a:schemeClr>
                </a:solidFill>
              </a:rPr>
              <a:t/>
            </a:r>
            <a:br>
              <a:rPr lang="en-US" dirty="0" smtClean="0">
                <a:solidFill>
                  <a:schemeClr val="bg1">
                    <a:lumMod val="75000"/>
                    <a:lumOff val="25000"/>
                  </a:schemeClr>
                </a:solidFill>
              </a:rPr>
            </a:br>
            <a:endParaRPr lang="el-GR" dirty="0">
              <a:solidFill>
                <a:schemeClr val="bg1">
                  <a:lumMod val="75000"/>
                  <a:lumOff val="25000"/>
                </a:schemeClr>
              </a:solidFill>
            </a:endParaRPr>
          </a:p>
        </p:txBody>
      </p:sp>
      <p:sp>
        <p:nvSpPr>
          <p:cNvPr id="3" name="Θέση περιεχομένου 2"/>
          <p:cNvSpPr>
            <a:spLocks noGrp="1"/>
          </p:cNvSpPr>
          <p:nvPr>
            <p:ph idx="1"/>
          </p:nvPr>
        </p:nvSpPr>
        <p:spPr>
          <a:xfrm>
            <a:off x="899592" y="3201841"/>
            <a:ext cx="7315200" cy="3539527"/>
          </a:xfrm>
        </p:spPr>
        <p:txBody>
          <a:bodyPr>
            <a:normAutofit/>
          </a:bodyPr>
          <a:lstStyle/>
          <a:p>
            <a:pPr fontAlgn="base"/>
            <a:r>
              <a:rPr lang="el-GR" b="1" dirty="0"/>
              <a:t>Ηνωμένες Πολιτείες:</a:t>
            </a:r>
            <a:r>
              <a:rPr lang="el-GR" dirty="0"/>
              <a:t> από 13 ετών και άνω</a:t>
            </a:r>
          </a:p>
          <a:p>
            <a:pPr fontAlgn="base"/>
            <a:r>
              <a:rPr lang="el-GR" b="1" dirty="0"/>
              <a:t>Ισπανία:</a:t>
            </a:r>
            <a:r>
              <a:rPr lang="el-GR" dirty="0"/>
              <a:t> από 14 ετών και άνω</a:t>
            </a:r>
          </a:p>
          <a:p>
            <a:pPr fontAlgn="base"/>
            <a:r>
              <a:rPr lang="el-GR" b="1" dirty="0"/>
              <a:t>Νότια Κορέα:</a:t>
            </a:r>
            <a:r>
              <a:rPr lang="el-GR" dirty="0"/>
              <a:t> από 14 ετών και άνω</a:t>
            </a:r>
          </a:p>
          <a:p>
            <a:pPr fontAlgn="base"/>
            <a:r>
              <a:rPr lang="el-GR" b="1" dirty="0"/>
              <a:t>Ολλανδία:</a:t>
            </a:r>
            <a:r>
              <a:rPr lang="el-GR" dirty="0"/>
              <a:t> από 16 ετών και άνω</a:t>
            </a:r>
          </a:p>
          <a:p>
            <a:pPr fontAlgn="base"/>
            <a:r>
              <a:rPr lang="el-GR" b="1" dirty="0"/>
              <a:t>Όλες οι υπόλοιπες χώρες:</a:t>
            </a:r>
            <a:r>
              <a:rPr lang="el-GR" dirty="0"/>
              <a:t> από 13 ετών και άνω</a:t>
            </a:r>
          </a:p>
          <a:p>
            <a:pPr marL="45720" indent="0">
              <a:buNone/>
            </a:pPr>
            <a:r>
              <a:rPr lang="el-GR" sz="1600" dirty="0"/>
              <a:t>Οι Λογαριασμοί Google αποτελούν ένα ενοποιημένο σύστημα σύνδεσης που παρέχει πρόσβαση σε διάφορα προϊόντα όπως το Google+, το Gmail, το YouTube και περισσότερα</a:t>
            </a:r>
            <a:r>
              <a:rPr lang="el-GR" sz="1600" dirty="0" smtClean="0"/>
              <a:t>.</a:t>
            </a:r>
            <a:endParaRPr lang="en-US" sz="1600" dirty="0" smtClean="0"/>
          </a:p>
        </p:txBody>
      </p:sp>
    </p:spTree>
    <p:extLst>
      <p:ext uri="{BB962C8B-B14F-4D97-AF65-F5344CB8AC3E}">
        <p14:creationId xmlns:p14="http://schemas.microsoft.com/office/powerpoint/2010/main" xmlns="" val="27693017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Απενεργοποίηση λογαριασμού </a:t>
            </a:r>
            <a:r>
              <a:rPr lang="el-GR" sz="3200" dirty="0"/>
              <a:t>εξαιτίας</a:t>
            </a:r>
            <a:r>
              <a:rPr lang="el-GR" sz="3200" b="1" dirty="0"/>
              <a:t> </a:t>
            </a:r>
            <a:r>
              <a:rPr lang="el-GR" sz="3200" dirty="0"/>
              <a:t>λανθασμένης</a:t>
            </a:r>
            <a:r>
              <a:rPr lang="el-GR" sz="3200" b="1" dirty="0"/>
              <a:t> </a:t>
            </a:r>
            <a:r>
              <a:rPr lang="el-GR" sz="3200" dirty="0"/>
              <a:t>ημερομηνίας</a:t>
            </a:r>
            <a:r>
              <a:rPr lang="el-GR" sz="3200" b="1" dirty="0"/>
              <a:t> </a:t>
            </a:r>
            <a:r>
              <a:rPr lang="el-GR" sz="3200" dirty="0" smtClean="0"/>
              <a:t>γέννησης</a:t>
            </a:r>
            <a:endParaRPr lang="el-GR" sz="3200" dirty="0"/>
          </a:p>
        </p:txBody>
      </p:sp>
      <p:sp>
        <p:nvSpPr>
          <p:cNvPr id="3" name="Θέση περιεχομένου 2"/>
          <p:cNvSpPr>
            <a:spLocks noGrp="1"/>
          </p:cNvSpPr>
          <p:nvPr>
            <p:ph idx="1"/>
          </p:nvPr>
        </p:nvSpPr>
        <p:spPr/>
        <p:txBody>
          <a:bodyPr/>
          <a:lstStyle/>
          <a:p>
            <a:pPr marL="45720" indent="0">
              <a:buNone/>
            </a:pPr>
            <a:r>
              <a:rPr lang="el-GR" dirty="0"/>
              <a:t>Στο Google+ και άλλα προϊόντα Google, εάν εισαγάγετε μια ημερομηνία γέννησης που υποδεικνύει ότι δεν έχετε την κατάλληλη ηλικία προκειμένου να κατέχετε Λογαριασμό Google, ο λογαριασμός σας ενδέχεται να απενεργοποιηθεί</a:t>
            </a:r>
            <a:r>
              <a:rPr lang="el-GR" dirty="0" smtClean="0"/>
              <a:t>.</a:t>
            </a:r>
            <a:endParaRPr lang="en-US" dirty="0" smtClean="0"/>
          </a:p>
          <a:p>
            <a:pPr marL="45720" indent="0">
              <a:buNone/>
            </a:pPr>
            <a:endParaRPr lang="en-US" dirty="0"/>
          </a:p>
          <a:p>
            <a:pPr marL="45720" indent="0">
              <a:buNone/>
            </a:pPr>
            <a:r>
              <a:rPr lang="el-GR" dirty="0"/>
              <a:t>Πηγή: Επίσημη ιστοσελίδα της </a:t>
            </a:r>
            <a:r>
              <a:rPr lang="en-US" dirty="0"/>
              <a:t>Google </a:t>
            </a:r>
            <a:r>
              <a:rPr lang="en-US" dirty="0">
                <a:hlinkClick r:id="rId3"/>
              </a:rPr>
              <a:t>https://support.google.com/plus/answer/1350409?hl=el</a:t>
            </a:r>
            <a:endParaRPr lang="en-US" dirty="0"/>
          </a:p>
          <a:p>
            <a:pPr marL="45720" indent="0">
              <a:buNone/>
            </a:pPr>
            <a:endParaRPr lang="el-GR" dirty="0"/>
          </a:p>
        </p:txBody>
      </p:sp>
    </p:spTree>
    <p:extLst>
      <p:ext uri="{BB962C8B-B14F-4D97-AF65-F5344CB8AC3E}">
        <p14:creationId xmlns:p14="http://schemas.microsoft.com/office/powerpoint/2010/main" xmlns="" val="405040100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Twitter </a:t>
            </a:r>
            <a:endParaRPr lang="el-GR" dirty="0"/>
          </a:p>
        </p:txBody>
      </p:sp>
      <p:sp>
        <p:nvSpPr>
          <p:cNvPr id="3" name="Θέση περιεχομένου 2"/>
          <p:cNvSpPr>
            <a:spLocks noGrp="1"/>
          </p:cNvSpPr>
          <p:nvPr>
            <p:ph idx="1"/>
          </p:nvPr>
        </p:nvSpPr>
        <p:spPr/>
        <p:txBody>
          <a:bodyPr/>
          <a:lstStyle/>
          <a:p>
            <a:r>
              <a:rPr lang="el-GR" dirty="0" smtClean="0"/>
              <a:t>Το </a:t>
            </a:r>
            <a:r>
              <a:rPr lang="en-US" dirty="0" smtClean="0"/>
              <a:t>Twitter </a:t>
            </a:r>
            <a:r>
              <a:rPr lang="el-GR" dirty="0" smtClean="0"/>
              <a:t>όπως φαίνεται κάτω στην εικόνα δεν ζητά ηλικία την δημιουργία νέου λογαριασμού.</a:t>
            </a:r>
            <a:endParaRPr lang="el-G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9792" y="3559971"/>
            <a:ext cx="3888432" cy="2775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7996952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908720"/>
            <a:ext cx="7315200" cy="1154097"/>
          </a:xfrm>
        </p:spPr>
        <p:txBody>
          <a:bodyPr/>
          <a:lstStyle/>
          <a:p>
            <a:r>
              <a:rPr lang="en-US" dirty="0"/>
              <a:t>Cyber-bullying</a:t>
            </a:r>
            <a:endParaRPr lang="el-GR" dirty="0"/>
          </a:p>
        </p:txBody>
      </p:sp>
      <p:sp>
        <p:nvSpPr>
          <p:cNvPr id="3" name="Θέση περιεχομένου 2"/>
          <p:cNvSpPr>
            <a:spLocks noGrp="1"/>
          </p:cNvSpPr>
          <p:nvPr>
            <p:ph sz="quarter" idx="13"/>
          </p:nvPr>
        </p:nvSpPr>
        <p:spPr>
          <a:xfrm>
            <a:off x="914400" y="2132856"/>
            <a:ext cx="3566160" cy="4203936"/>
          </a:xfrm>
        </p:spPr>
        <p:txBody>
          <a:bodyPr>
            <a:normAutofit fontScale="92500" lnSpcReduction="20000"/>
          </a:bodyPr>
          <a:lstStyle/>
          <a:p>
            <a:pPr marL="45720" indent="0" algn="ctr">
              <a:buNone/>
            </a:pPr>
            <a:r>
              <a:rPr lang="el-GR" u="sng" dirty="0"/>
              <a:t>Στατιστικά </a:t>
            </a:r>
            <a:r>
              <a:rPr lang="el-GR" u="sng" dirty="0" smtClean="0"/>
              <a:t>στοιχεία</a:t>
            </a:r>
          </a:p>
          <a:p>
            <a:r>
              <a:rPr lang="el-GR" dirty="0"/>
              <a:t>Περίπου 15-35% των νέων έχει πέσει θύμα Διαδικτυακού εκφοβισμού</a:t>
            </a:r>
          </a:p>
          <a:p>
            <a:r>
              <a:rPr lang="el-GR" dirty="0"/>
              <a:t>10-20% των νέων παραδέχεται την ανάμειξή του σε Διαδικτυακό εκφοβισμό</a:t>
            </a:r>
          </a:p>
          <a:p>
            <a:r>
              <a:rPr lang="el-GR" dirty="0"/>
              <a:t>Τα κορίτσια ενδέχεται να εμπλακούν συχνότερα από ότι τα αγόρια σε περιστατικά Διαδικτυακού εκφοβισμού</a:t>
            </a:r>
          </a:p>
          <a:p>
            <a:r>
              <a:rPr lang="el-GR" dirty="0"/>
              <a:t>Η πλειοψηφία των ατόμων που υφίστανται είτε ασκεί Διαδικτυακό εκφοβισμό είναι ηλικίας 12-16 ετών</a:t>
            </a:r>
          </a:p>
          <a:p>
            <a:endParaRPr lang="el-GR" dirty="0"/>
          </a:p>
          <a:p>
            <a:endParaRPr lang="el-GR" dirty="0"/>
          </a:p>
        </p:txBody>
      </p:sp>
      <p:pic>
        <p:nvPicPr>
          <p:cNvPr id="5" name="4 - Θέση περιεχομένου" descr="cyberbullying 1.jpg"/>
          <p:cNvPicPr>
            <a:picLocks noGrp="1" noChangeAspect="1"/>
          </p:cNvPicPr>
          <p:nvPr>
            <p:ph sz="quarter" idx="14"/>
          </p:nvPr>
        </p:nvPicPr>
        <p:blipFill>
          <a:blip r:embed="rId2" cstate="print"/>
          <a:stretch>
            <a:fillRect/>
          </a:stretch>
        </p:blipFill>
        <p:spPr>
          <a:xfrm>
            <a:off x="5155406" y="2204864"/>
            <a:ext cx="3737074" cy="38884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5 - TextBox"/>
          <p:cNvSpPr txBox="1"/>
          <p:nvPr/>
        </p:nvSpPr>
        <p:spPr>
          <a:xfrm>
            <a:off x="0" y="6488668"/>
            <a:ext cx="9144000" cy="369332"/>
          </a:xfrm>
          <a:prstGeom prst="rect">
            <a:avLst/>
          </a:prstGeom>
          <a:noFill/>
        </p:spPr>
        <p:txBody>
          <a:bodyPr wrap="square" rtlCol="0">
            <a:spAutoFit/>
          </a:bodyPr>
          <a:lstStyle/>
          <a:p>
            <a:r>
              <a:rPr lang="el-GR" dirty="0" smtClean="0"/>
              <a:t>Πηγή</a:t>
            </a:r>
            <a:r>
              <a:rPr lang="en-US" dirty="0" smtClean="0"/>
              <a:t>: </a:t>
            </a:r>
            <a:r>
              <a:rPr lang="en-US" dirty="0" smtClean="0">
                <a:hlinkClick r:id="rId3"/>
              </a:rPr>
              <a:t>Wikipedia</a:t>
            </a:r>
            <a:r>
              <a:rPr lang="en-US" dirty="0" smtClean="0"/>
              <a:t>  </a:t>
            </a:r>
            <a:endParaRPr lang="el-GR" dirty="0"/>
          </a:p>
        </p:txBody>
      </p:sp>
    </p:spTree>
    <p:extLst>
      <p:ext uri="{BB962C8B-B14F-4D97-AF65-F5344CB8AC3E}">
        <p14:creationId xmlns:p14="http://schemas.microsoft.com/office/powerpoint/2010/main" xmlns="" val="18331620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906751"/>
            <a:ext cx="7315200" cy="1154097"/>
          </a:xfrm>
        </p:spPr>
        <p:txBody>
          <a:bodyPr/>
          <a:lstStyle/>
          <a:p>
            <a:r>
              <a:rPr lang="en-US" altLang="el-GR" dirty="0"/>
              <a:t>Cyber-bullying</a:t>
            </a:r>
            <a:r>
              <a:rPr lang="el-GR" altLang="el-GR" dirty="0"/>
              <a:t> – Θύμα</a:t>
            </a:r>
            <a:endParaRPr lang="el-GR" dirty="0"/>
          </a:p>
        </p:txBody>
      </p:sp>
      <p:sp>
        <p:nvSpPr>
          <p:cNvPr id="3" name="Θέση περιεχομένου 2"/>
          <p:cNvSpPr>
            <a:spLocks noGrp="1"/>
          </p:cNvSpPr>
          <p:nvPr>
            <p:ph sz="quarter" idx="13"/>
          </p:nvPr>
        </p:nvSpPr>
        <p:spPr>
          <a:xfrm>
            <a:off x="827584" y="1988840"/>
            <a:ext cx="3566160" cy="3593592"/>
          </a:xfrm>
        </p:spPr>
        <p:txBody>
          <a:bodyPr>
            <a:noAutofit/>
          </a:bodyPr>
          <a:lstStyle/>
          <a:p>
            <a:pPr marL="45720" indent="0"/>
            <a:r>
              <a:rPr lang="el-GR" altLang="el-GR" sz="1400" dirty="0" smtClean="0"/>
              <a:t>Το </a:t>
            </a:r>
            <a:r>
              <a:rPr lang="el-GR" altLang="el-GR" sz="1400" dirty="0"/>
              <a:t>φαινόμενο του Διαδικτυακού εκφοβισμού εγκυμονεί σοβαρές επιπτώσεις για την ψυχική υγεία του θύματος</a:t>
            </a:r>
            <a:r>
              <a:rPr lang="el-GR" altLang="el-GR" sz="1400" dirty="0" smtClean="0"/>
              <a:t>.</a:t>
            </a:r>
            <a:endParaRPr lang="en-US" altLang="el-GR" sz="1400" dirty="0" smtClean="0"/>
          </a:p>
          <a:p>
            <a:pPr marL="45720" indent="0"/>
            <a:r>
              <a:rPr lang="el-GR" altLang="el-GR" sz="1400" dirty="0" smtClean="0"/>
              <a:t>Η </a:t>
            </a:r>
            <a:r>
              <a:rPr lang="el-GR" altLang="el-GR" sz="1400" dirty="0"/>
              <a:t>αυτοεκτίμηση του ατόμου που υφίσταται Διαδικτυακό εκφοβισμό πλήττεται έντονα τόσο ώστε σε μερικές περιπτώσεις συνδέεται με το αίσθημα της ενοχής. </a:t>
            </a:r>
            <a:endParaRPr lang="en-US" altLang="el-GR" sz="1400" dirty="0" smtClean="0"/>
          </a:p>
          <a:p>
            <a:pPr marL="45720" indent="0"/>
            <a:r>
              <a:rPr lang="el-GR" altLang="el-GR" sz="1400" dirty="0" smtClean="0"/>
              <a:t>Κάποιες </a:t>
            </a:r>
            <a:r>
              <a:rPr lang="el-GR" altLang="el-GR" sz="1400" dirty="0"/>
              <a:t>φορές, κυρίως κατά την εφηβική ηλικία η αποχή από το σχολείο και από τις παρέες των συνομηλίκων αποτελεί προσωρινό καταφύγιο, ενώ ταυτόχρονα η αυτοκτονία θεωρείται ως η μοναδική λύση στο πρόβλημα. </a:t>
            </a:r>
            <a:endParaRPr lang="en-US" altLang="el-GR" sz="1400" dirty="0" smtClean="0"/>
          </a:p>
          <a:p>
            <a:pPr marL="45720" indent="0"/>
            <a:r>
              <a:rPr lang="el-GR" altLang="el-GR" sz="1400" dirty="0" smtClean="0"/>
              <a:t>Άτομα </a:t>
            </a:r>
            <a:r>
              <a:rPr lang="el-GR" altLang="el-GR" sz="1400" dirty="0"/>
              <a:t>που δέχτηκαν έντονα Διαδικτυακό εκφοβισμό ενδέχεται στο μέλλον να παρουσιάσουν μεγαλύτερη αστάθεια στις διαπροσωπικές τους σχέσεις συνοδευόμενη από την κοινωνική απομόνωση.</a:t>
            </a:r>
          </a:p>
          <a:p>
            <a:endParaRPr lang="el-GR" sz="1400" dirty="0"/>
          </a:p>
        </p:txBody>
      </p:sp>
      <p:sp>
        <p:nvSpPr>
          <p:cNvPr id="4" name="Θέση περιεχομένου 3"/>
          <p:cNvSpPr>
            <a:spLocks noGrp="1"/>
          </p:cNvSpPr>
          <p:nvPr>
            <p:ph sz="quarter" idx="14"/>
          </p:nvPr>
        </p:nvSpPr>
        <p:spPr/>
        <p:txBody>
          <a:bodyPr/>
          <a:lstStyle/>
          <a:p>
            <a:endParaRPr lang="el-GR"/>
          </a:p>
        </p:txBody>
      </p:sp>
      <p:pic>
        <p:nvPicPr>
          <p:cNvPr id="5" name="Picture 4" desc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2205038"/>
            <a:ext cx="3262312" cy="41767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100881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οπτική">
  <a:themeElements>
    <a:clrScheme name="Προοπτική">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ροοπτική">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188</TotalTime>
  <Words>512</Words>
  <Application>Microsoft Office PowerPoint</Application>
  <PresentationFormat>Προβολή στην οθόνη (4:3)</PresentationFormat>
  <Paragraphs>51</Paragraphs>
  <Slides>12</Slides>
  <Notes>1</Notes>
  <HiddenSlides>2</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Προοπτική</vt:lpstr>
      <vt:lpstr>CYBERKILLERS</vt:lpstr>
      <vt:lpstr>Τι ηλικία πρέπει να έχω για να γραφτώ στο Facebook;</vt:lpstr>
      <vt:lpstr>Πώς μπορώ να αναφέρω ένα παιδί κάτω των 13 ετών;</vt:lpstr>
      <vt:lpstr>Πώς μπορώ να αναφέρω ένα παιδί κάτω των 13 ετών;</vt:lpstr>
      <vt:lpstr>Όρια ηλικίας σε Λογαριασμούς </vt:lpstr>
      <vt:lpstr>Απενεργοποίηση λογαριασμού εξαιτίας λανθασμένης ημερομηνίας γέννησης</vt:lpstr>
      <vt:lpstr>Twitter </vt:lpstr>
      <vt:lpstr>Cyber-bullying</vt:lpstr>
      <vt:lpstr>Cyber-bullying – Θύμα</vt:lpstr>
      <vt:lpstr>Cyber-bullying - Θύτης</vt:lpstr>
      <vt:lpstr>Επιπτώσεις cyber-bulling </vt:lpstr>
      <vt:lpstr>Τέλος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CYBERKILLERS</dc:title>
  <dc:creator>pantelis stavre</dc:creator>
  <cp:lastModifiedBy>USER11</cp:lastModifiedBy>
  <cp:revision>20</cp:revision>
  <dcterms:created xsi:type="dcterms:W3CDTF">2013-11-19T17:06:14Z</dcterms:created>
  <dcterms:modified xsi:type="dcterms:W3CDTF">2014-01-08T08:36:14Z</dcterms:modified>
</cp:coreProperties>
</file>