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9" r:id="rId3"/>
    <p:sldId id="257" r:id="rId4"/>
    <p:sldId id="276" r:id="rId5"/>
    <p:sldId id="258" r:id="rId6"/>
    <p:sldId id="259" r:id="rId7"/>
    <p:sldId id="287" r:id="rId8"/>
    <p:sldId id="285" r:id="rId9"/>
    <p:sldId id="277" r:id="rId10"/>
    <p:sldId id="263" r:id="rId11"/>
    <p:sldId id="278" r:id="rId12"/>
    <p:sldId id="265" r:id="rId13"/>
    <p:sldId id="283" r:id="rId14"/>
    <p:sldId id="266" r:id="rId15"/>
    <p:sldId id="286" r:id="rId16"/>
    <p:sldId id="279" r:id="rId17"/>
    <p:sldId id="267" r:id="rId18"/>
    <p:sldId id="268" r:id="rId19"/>
    <p:sldId id="261" r:id="rId20"/>
    <p:sldId id="262" r:id="rId21"/>
    <p:sldId id="270" r:id="rId22"/>
    <p:sldId id="271" r:id="rId23"/>
    <p:sldId id="272" r:id="rId24"/>
    <p:sldId id="289" r:id="rId25"/>
    <p:sldId id="284" r:id="rId26"/>
    <p:sldId id="280" r:id="rId27"/>
    <p:sldId id="273" r:id="rId28"/>
    <p:sldId id="274" r:id="rId29"/>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3" autoAdjust="0"/>
    <p:restoredTop sz="94737" autoAdjust="0"/>
  </p:normalViewPr>
  <p:slideViewPr>
    <p:cSldViewPr>
      <p:cViewPr varScale="1">
        <p:scale>
          <a:sx n="69" d="100"/>
          <a:sy n="69" d="100"/>
        </p:scale>
        <p:origin x="-1416" y="-102"/>
      </p:cViewPr>
      <p:guideLst>
        <p:guide orient="horz" pos="2160"/>
        <p:guide pos="2880"/>
      </p:guideLst>
    </p:cSldViewPr>
  </p:slideViewPr>
  <p:outlineViewPr>
    <p:cViewPr>
      <p:scale>
        <a:sx n="33" d="100"/>
        <a:sy n="33" d="100"/>
      </p:scale>
      <p:origin x="0" y="7531"/>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sp>
        <p:nvSpPr>
          <p:cNvPr id="28" name="27 - Θέση ημερομηνίας"/>
          <p:cNvSpPr>
            <a:spLocks noGrp="1"/>
          </p:cNvSpPr>
          <p:nvPr>
            <p:ph type="dt" sz="half" idx="10"/>
          </p:nvPr>
        </p:nvSpPr>
        <p:spPr/>
        <p:txBody>
          <a:bodyPr/>
          <a:lstStyle>
            <a:extLst/>
          </a:lstStyle>
          <a:p>
            <a:fld id="{2342CEA3-3058-4D43-AE35-B3DA76CB4003}" type="datetimeFigureOut">
              <a:rPr lang="el-GR" smtClean="0"/>
              <a:pPr/>
              <a:t>25/4/2014</a:t>
            </a:fld>
            <a:endParaRPr lang="el-GR"/>
          </a:p>
        </p:txBody>
      </p:sp>
      <p:sp>
        <p:nvSpPr>
          <p:cNvPr id="17" name="16 - Θέση υποσέλιδου"/>
          <p:cNvSpPr>
            <a:spLocks noGrp="1"/>
          </p:cNvSpPr>
          <p:nvPr>
            <p:ph type="ftr" sz="quarter" idx="11"/>
          </p:nvPr>
        </p:nvSpPr>
        <p:spPr/>
        <p:txBody>
          <a:bodyPr/>
          <a:lstStyle>
            <a:extLst/>
          </a:lstStyle>
          <a:p>
            <a:endParaRPr lang="el-GR"/>
          </a:p>
        </p:txBody>
      </p:sp>
      <p:sp>
        <p:nvSpPr>
          <p:cNvPr id="29" name="28 - Θέση αριθμού διαφάνειας"/>
          <p:cNvSpPr>
            <a:spLocks noGrp="1"/>
          </p:cNvSpPr>
          <p:nvPr>
            <p:ph type="sldNum" sz="quarter" idx="12"/>
          </p:nvPr>
        </p:nvSpPr>
        <p:spPr/>
        <p:txBody>
          <a:bodyPr/>
          <a:lstStyle>
            <a:extLst/>
          </a:lstStyle>
          <a:p>
            <a:fld id="{D3F1D1C4-C2D9-4231-9FB2-B2D9D97AA41D}" type="slidenum">
              <a:rPr lang="el-GR" smtClean="0"/>
              <a:pPr/>
              <a:t>‹#›</a:t>
            </a:fld>
            <a:endParaRPr lang="el-GR"/>
          </a:p>
        </p:txBody>
      </p:sp>
      <p:sp>
        <p:nvSpPr>
          <p:cNvPr id="32" name="31 - Ορθογώνιο"/>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9" name="38 - Ορθογώνιο"/>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0" name="39 - Ορθογώνιο"/>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1" name="40 - Ορθογώνιο"/>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42" name="41 - Ορθογώνιο"/>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7 - Τίτλος"/>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kumimoji="0" lang="el-GR" smtClean="0"/>
              <a:t>Kλικ για επεξεργασία του τίτλου</a:t>
            </a:r>
            <a:endParaRPr kumimoji="0" lang="en-US"/>
          </a:p>
        </p:txBody>
      </p:sp>
      <p:sp>
        <p:nvSpPr>
          <p:cNvPr id="9" name="8 - Υπότιτλος"/>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l-GR" smtClean="0"/>
              <a:t>Κάντε κλικ για να επεξεργαστείτε τον υπότιτλο του υποδείγματος</a:t>
            </a:r>
            <a:endParaRPr kumimoji="0" lang="en-US"/>
          </a:p>
        </p:txBody>
      </p:sp>
      <p:sp>
        <p:nvSpPr>
          <p:cNvPr id="56" name="55 - Ορθογώνιο"/>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5" name="64 - Ορθογώνιο"/>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6" name="65 - Ορθογώνιο"/>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7" name="66 - Ορθογώνιο"/>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extLs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extLst/>
          </a:lstStyle>
          <a:p>
            <a:fld id="{2342CEA3-3058-4D43-AE35-B3DA76CB4003}" type="datetimeFigureOut">
              <a:rPr lang="el-GR" smtClean="0"/>
              <a:pPr/>
              <a:t>25/4/2014</a:t>
            </a:fld>
            <a:endParaRPr lang="el-GR"/>
          </a:p>
        </p:txBody>
      </p:sp>
      <p:sp>
        <p:nvSpPr>
          <p:cNvPr id="5" name="4 - Θέση υποσέλιδου"/>
          <p:cNvSpPr>
            <a:spLocks noGrp="1"/>
          </p:cNvSpPr>
          <p:nvPr>
            <p:ph type="ftr" sz="quarter" idx="11"/>
          </p:nvPr>
        </p:nvSpPr>
        <p:spPr/>
        <p:txBody>
          <a:bodyPr/>
          <a:lstStyle>
            <a:extLst/>
          </a:lstStyle>
          <a:p>
            <a:endParaRPr lang="el-GR"/>
          </a:p>
        </p:txBody>
      </p:sp>
      <p:sp>
        <p:nvSpPr>
          <p:cNvPr id="6" name="5 - Θέση αριθμού διαφάνειας"/>
          <p:cNvSpPr>
            <a:spLocks noGrp="1"/>
          </p:cNvSpPr>
          <p:nvPr>
            <p:ph type="sldNum" sz="quarter" idx="12"/>
          </p:nvPr>
        </p:nvSpPr>
        <p:spPr/>
        <p:txBody>
          <a:bodyPr/>
          <a:lstStyle>
            <a:extLst/>
          </a:lstStyle>
          <a:p>
            <a:fld id="{D3F1D1C4-C2D9-4231-9FB2-B2D9D97AA41D}"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9"/>
            <a:ext cx="1981200" cy="5851525"/>
          </a:xfrm>
        </p:spPr>
        <p:txBody>
          <a:bodyPr vert="eaVert" anchor="ctr"/>
          <a:lstStyle>
            <a:extLs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609600" y="274639"/>
            <a:ext cx="5867400" cy="5851525"/>
          </a:xfrm>
        </p:spPr>
        <p:txBody>
          <a:bodyPr vert="eaVert"/>
          <a:lstStyle>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extLst/>
          </a:lstStyle>
          <a:p>
            <a:fld id="{2342CEA3-3058-4D43-AE35-B3DA76CB4003}" type="datetimeFigureOut">
              <a:rPr lang="el-GR" smtClean="0"/>
              <a:pPr/>
              <a:t>25/4/2014</a:t>
            </a:fld>
            <a:endParaRPr lang="el-GR"/>
          </a:p>
        </p:txBody>
      </p:sp>
      <p:sp>
        <p:nvSpPr>
          <p:cNvPr id="5" name="4 - Θέση υποσέλιδου"/>
          <p:cNvSpPr>
            <a:spLocks noGrp="1"/>
          </p:cNvSpPr>
          <p:nvPr>
            <p:ph type="ftr" sz="quarter" idx="11"/>
          </p:nvPr>
        </p:nvSpPr>
        <p:spPr/>
        <p:txBody>
          <a:bodyPr/>
          <a:lstStyle>
            <a:extLst/>
          </a:lstStyle>
          <a:p>
            <a:endParaRPr lang="el-GR"/>
          </a:p>
        </p:txBody>
      </p:sp>
      <p:sp>
        <p:nvSpPr>
          <p:cNvPr id="6" name="5 - Θέση αριθμού διαφάνειας"/>
          <p:cNvSpPr>
            <a:spLocks noGrp="1"/>
          </p:cNvSpPr>
          <p:nvPr>
            <p:ph type="sldNum" sz="quarter" idx="12"/>
          </p:nvPr>
        </p:nvSpPr>
        <p:spPr/>
        <p:txBody>
          <a:bodyPr/>
          <a:lstStyle>
            <a:extLst/>
          </a:lstStyle>
          <a:p>
            <a:fld id="{D3F1D1C4-C2D9-4231-9FB2-B2D9D97AA41D}"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extLst/>
          </a:lstStyle>
          <a:p>
            <a:r>
              <a:rPr kumimoji="0" lang="el-GR" smtClean="0"/>
              <a:t>Kλικ για επεξεργασία του τίτλου</a:t>
            </a:r>
            <a:endParaRPr kumimoji="0" lang="en-US"/>
          </a:p>
        </p:txBody>
      </p:sp>
      <p:sp>
        <p:nvSpPr>
          <p:cNvPr id="3" name="2 - Θέση περιεχομένου"/>
          <p:cNvSpPr>
            <a:spLocks noGrp="1"/>
          </p:cNvSpPr>
          <p:nvPr>
            <p:ph idx="1"/>
          </p:nvPr>
        </p:nvSpPr>
        <p:spPr/>
        <p:txBody>
          <a:bodyPr/>
          <a:lstStyle>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extLst/>
          </a:lstStyle>
          <a:p>
            <a:fld id="{2342CEA3-3058-4D43-AE35-B3DA76CB4003}" type="datetimeFigureOut">
              <a:rPr lang="el-GR" smtClean="0"/>
              <a:pPr/>
              <a:t>25/4/2014</a:t>
            </a:fld>
            <a:endParaRPr lang="el-GR"/>
          </a:p>
        </p:txBody>
      </p:sp>
      <p:sp>
        <p:nvSpPr>
          <p:cNvPr id="5" name="4 - Θέση υποσέλιδου"/>
          <p:cNvSpPr>
            <a:spLocks noGrp="1"/>
          </p:cNvSpPr>
          <p:nvPr>
            <p:ph type="ftr" sz="quarter" idx="11"/>
          </p:nvPr>
        </p:nvSpPr>
        <p:spPr/>
        <p:txBody>
          <a:bodyPr/>
          <a:lstStyle>
            <a:extLst/>
          </a:lstStyle>
          <a:p>
            <a:endParaRPr lang="el-GR"/>
          </a:p>
        </p:txBody>
      </p:sp>
      <p:sp>
        <p:nvSpPr>
          <p:cNvPr id="6" name="5 - Θέση αριθμού διαφάνειας"/>
          <p:cNvSpPr>
            <a:spLocks noGrp="1"/>
          </p:cNvSpPr>
          <p:nvPr>
            <p:ph type="sldNum" sz="quarter" idx="12"/>
          </p:nvPr>
        </p:nvSpPr>
        <p:spPr/>
        <p:txBody>
          <a:bodyPr/>
          <a:lstStyle>
            <a:extLst/>
          </a:lstStyle>
          <a:p>
            <a:fld id="{D3F1D1C4-C2D9-4231-9FB2-B2D9D97AA41D}"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14" name="13 - Ελεύθερη σχεδίαση"/>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5" name="14 - Ελεύθερη σχεδίαση"/>
          <p:cNvSpPr>
            <a:spLocks/>
          </p:cNvSpPr>
          <p:nvPr/>
        </p:nvSpPr>
        <p:spPr bwMode="auto">
          <a:xfrm>
            <a:off x="373966" y="0"/>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3" name="12 - Ελεύθερη σχεδίαση"/>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6" name="15 - Ελεύθερη σχεδίαση"/>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7" name="16 - Ελεύθερη σχεδίαση"/>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8" name="17 - Ελεύθερη σχεδίαση"/>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9" name="18 - Ελεύθερη σχεδίαση"/>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0" name="19 - Ελεύθερη σχεδίαση"/>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1" name="20 - Ελεύθερη σχεδίαση"/>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2" name="21 - Ελεύθερη σχεδίαση"/>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3" name="22 - Ελεύθερη σχεδίαση"/>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4" name="23 - Ελεύθερη σχεδίαση"/>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5" name="24 - Ελεύθερη σχεδίαση"/>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6" name="25 - Ελεύθερη σχεδίαση"/>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7" name="26 - Ελεύθερη σχεδίαση"/>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3" name="2 - Θέση κειμένου"/>
          <p:cNvSpPr>
            <a:spLocks noGrp="1"/>
          </p:cNvSpPr>
          <p:nvPr>
            <p:ph type="body" idx="1"/>
          </p:nvPr>
        </p:nvSpPr>
        <p:spPr>
          <a:xfrm>
            <a:off x="706902"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extLst/>
          </a:lstStyle>
          <a:p>
            <a:fld id="{2342CEA3-3058-4D43-AE35-B3DA76CB4003}" type="datetimeFigureOut">
              <a:rPr lang="el-GR" smtClean="0"/>
              <a:pPr/>
              <a:t>25/4/2014</a:t>
            </a:fld>
            <a:endParaRPr lang="el-GR"/>
          </a:p>
        </p:txBody>
      </p:sp>
      <p:sp>
        <p:nvSpPr>
          <p:cNvPr id="5" name="4 - Θέση υποσέλιδου"/>
          <p:cNvSpPr>
            <a:spLocks noGrp="1"/>
          </p:cNvSpPr>
          <p:nvPr>
            <p:ph type="ftr" sz="quarter" idx="11"/>
          </p:nvPr>
        </p:nvSpPr>
        <p:spPr/>
        <p:txBody>
          <a:bodyPr/>
          <a:lstStyle>
            <a:extLst/>
          </a:lstStyle>
          <a:p>
            <a:endParaRPr lang="el-GR"/>
          </a:p>
        </p:txBody>
      </p:sp>
      <p:sp>
        <p:nvSpPr>
          <p:cNvPr id="6" name="5 - Θέση αριθμού διαφάνειας"/>
          <p:cNvSpPr>
            <a:spLocks noGrp="1"/>
          </p:cNvSpPr>
          <p:nvPr>
            <p:ph type="sldNum" sz="quarter" idx="12"/>
          </p:nvPr>
        </p:nvSpPr>
        <p:spPr/>
        <p:txBody>
          <a:bodyPr/>
          <a:lstStyle>
            <a:extLst/>
          </a:lstStyle>
          <a:p>
            <a:fld id="{D3F1D1C4-C2D9-4231-9FB2-B2D9D97AA41D}" type="slidenum">
              <a:rPr lang="el-GR" smtClean="0"/>
              <a:pPr/>
              <a:t>‹#›</a:t>
            </a:fld>
            <a:endParaRPr lang="el-GR"/>
          </a:p>
        </p:txBody>
      </p:sp>
      <p:sp>
        <p:nvSpPr>
          <p:cNvPr id="7" name="6 - Ορθογώνιο"/>
          <p:cNvSpPr/>
          <p:nvPr/>
        </p:nvSpPr>
        <p:spPr>
          <a:xfrm>
            <a:off x="363160" y="402264"/>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 Τίτλος"/>
          <p:cNvSpPr>
            <a:spLocks noGrp="1"/>
          </p:cNvSpPr>
          <p:nvPr>
            <p:ph type="title"/>
          </p:nvPr>
        </p:nvSpPr>
        <p:spPr>
          <a:xfrm>
            <a:off x="706902" y="512064"/>
            <a:ext cx="8156448" cy="777240"/>
          </a:xfrm>
        </p:spPr>
        <p:txBody>
          <a:bodyPr tIns="64008"/>
          <a:lstStyle>
            <a:lvl1pPr algn="l">
              <a:buNone/>
              <a:defRPr sz="3800" b="0" cap="none" spc="-150" baseline="0"/>
            </a:lvl1pPr>
            <a:extLst/>
          </a:lstStyle>
          <a:p>
            <a:r>
              <a:rPr kumimoji="0" lang="el-GR" smtClean="0"/>
              <a:t>Kλικ για επεξεργασία του τίτλου</a:t>
            </a:r>
            <a:endParaRPr kumimoji="0" lang="en-US"/>
          </a:p>
        </p:txBody>
      </p:sp>
      <p:sp>
        <p:nvSpPr>
          <p:cNvPr id="8" name="7 - Ορθογώνιο"/>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8 - Ορθογώνιο"/>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9 - Ορθογώνιο"/>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10 - Ορθογώνιο"/>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11 - Ορθογώνιο"/>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512064"/>
            <a:ext cx="8229600" cy="914400"/>
          </a:xfrm>
        </p:spPr>
        <p:txBody>
          <a:bodyPr/>
          <a:lstStyle>
            <a:extLst/>
          </a:lstStyle>
          <a:p>
            <a:r>
              <a:rPr kumimoji="0" lang="el-GR" smtClean="0"/>
              <a:t>Kλικ για επεξεργασία του τίτλου</a:t>
            </a:r>
            <a:endParaRPr kumimoji="0" lang="en-US"/>
          </a:p>
        </p:txBody>
      </p:sp>
      <p:sp>
        <p:nvSpPr>
          <p:cNvPr id="3" name="2 - Θέση περιεχομένου"/>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περιεχομένου"/>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extLst/>
          </a:lstStyle>
          <a:p>
            <a:fld id="{2342CEA3-3058-4D43-AE35-B3DA76CB4003}" type="datetimeFigureOut">
              <a:rPr lang="el-GR" smtClean="0"/>
              <a:pPr/>
              <a:t>25/4/2014</a:t>
            </a:fld>
            <a:endParaRPr lang="el-GR"/>
          </a:p>
        </p:txBody>
      </p:sp>
      <p:sp>
        <p:nvSpPr>
          <p:cNvPr id="6" name="5 - Θέση υποσέλιδου"/>
          <p:cNvSpPr>
            <a:spLocks noGrp="1"/>
          </p:cNvSpPr>
          <p:nvPr>
            <p:ph type="ftr" sz="quarter" idx="11"/>
          </p:nvPr>
        </p:nvSpPr>
        <p:spPr/>
        <p:txBody>
          <a:bodyPr/>
          <a:lstStyle>
            <a:extLst/>
          </a:lstStyle>
          <a:p>
            <a:endParaRPr lang="el-GR"/>
          </a:p>
        </p:txBody>
      </p:sp>
      <p:sp>
        <p:nvSpPr>
          <p:cNvPr id="7" name="6 - Θέση αριθμού διαφάνειας"/>
          <p:cNvSpPr>
            <a:spLocks noGrp="1"/>
          </p:cNvSpPr>
          <p:nvPr>
            <p:ph type="sldNum" sz="quarter" idx="12"/>
          </p:nvPr>
        </p:nvSpPr>
        <p:spPr/>
        <p:txBody>
          <a:bodyPr/>
          <a:lstStyle>
            <a:extLst/>
          </a:lstStyle>
          <a:p>
            <a:fld id="{D3F1D1C4-C2D9-4231-9FB2-B2D9D97AA41D}"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Σύγκριση">
    <p:spTree>
      <p:nvGrpSpPr>
        <p:cNvPr id="1" name=""/>
        <p:cNvGrpSpPr/>
        <p:nvPr/>
      </p:nvGrpSpPr>
      <p:grpSpPr>
        <a:xfrm>
          <a:off x="0" y="0"/>
          <a:ext cx="0" cy="0"/>
          <a:chOff x="0" y="0"/>
          <a:chExt cx="0" cy="0"/>
        </a:xfrm>
      </p:grpSpPr>
      <p:sp>
        <p:nvSpPr>
          <p:cNvPr id="25" name="24 - Ορθογώνιο"/>
          <p:cNvSpPr/>
          <p:nvPr/>
        </p:nvSpPr>
        <p:spPr>
          <a:xfrm>
            <a:off x="0" y="402265"/>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 Τίτλος"/>
          <p:cNvSpPr>
            <a:spLocks noGrp="1"/>
          </p:cNvSpPr>
          <p:nvPr>
            <p:ph type="title"/>
          </p:nvPr>
        </p:nvSpPr>
        <p:spPr>
          <a:xfrm>
            <a:off x="504824" y="512064"/>
            <a:ext cx="7772400" cy="914400"/>
          </a:xfrm>
        </p:spPr>
        <p:txBody>
          <a:bodyPr anchor="t"/>
          <a:lstStyle>
            <a:lvl1pPr>
              <a:defRPr sz="4000"/>
            </a:lvl1pPr>
            <a:extLst/>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l-GR" smtClean="0"/>
              <a:t>Kλικ για επεξεργασία των στυλ του υποδείγματος</a:t>
            </a:r>
          </a:p>
        </p:txBody>
      </p:sp>
      <p:sp>
        <p:nvSpPr>
          <p:cNvPr id="4" name="3 - Θέση κειμένου"/>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l-GR" smtClean="0"/>
              <a:t>Kλικ για επεξεργασία των στυλ του υποδείγματος</a:t>
            </a:r>
          </a:p>
        </p:txBody>
      </p:sp>
      <p:sp>
        <p:nvSpPr>
          <p:cNvPr id="5" name="4 - Θέση περιεχομένου"/>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6" name="5 - Θέση περιεχομένου"/>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7" name="6 - Θέση ημερομηνίας"/>
          <p:cNvSpPr>
            <a:spLocks noGrp="1"/>
          </p:cNvSpPr>
          <p:nvPr>
            <p:ph type="dt" sz="half" idx="10"/>
          </p:nvPr>
        </p:nvSpPr>
        <p:spPr/>
        <p:txBody>
          <a:bodyPr/>
          <a:lstStyle>
            <a:extLst/>
          </a:lstStyle>
          <a:p>
            <a:fld id="{2342CEA3-3058-4D43-AE35-B3DA76CB4003}" type="datetimeFigureOut">
              <a:rPr lang="el-GR" smtClean="0"/>
              <a:pPr/>
              <a:t>25/4/2014</a:t>
            </a:fld>
            <a:endParaRPr lang="el-GR"/>
          </a:p>
        </p:txBody>
      </p:sp>
      <p:sp>
        <p:nvSpPr>
          <p:cNvPr id="8" name="7 - Θέση υποσέλιδου"/>
          <p:cNvSpPr>
            <a:spLocks noGrp="1"/>
          </p:cNvSpPr>
          <p:nvPr>
            <p:ph type="ftr" sz="quarter" idx="11"/>
          </p:nvPr>
        </p:nvSpPr>
        <p:spPr/>
        <p:txBody>
          <a:bodyPr/>
          <a:lstStyle>
            <a:extLst/>
          </a:lstStyle>
          <a:p>
            <a:endParaRPr lang="el-GR"/>
          </a:p>
        </p:txBody>
      </p:sp>
      <p:sp>
        <p:nvSpPr>
          <p:cNvPr id="9" name="8 - Θέση αριθμού διαφάνειας"/>
          <p:cNvSpPr>
            <a:spLocks noGrp="1"/>
          </p:cNvSpPr>
          <p:nvPr>
            <p:ph type="sldNum" sz="quarter" idx="12"/>
          </p:nvPr>
        </p:nvSpPr>
        <p:spPr/>
        <p:txBody>
          <a:bodyPr/>
          <a:lstStyle>
            <a:extLst/>
          </a:lstStyle>
          <a:p>
            <a:fld id="{D3F1D1C4-C2D9-4231-9FB2-B2D9D97AA41D}" type="slidenum">
              <a:rPr lang="el-GR" smtClean="0"/>
              <a:pPr/>
              <a:t>‹#›</a:t>
            </a:fld>
            <a:endParaRPr lang="el-GR"/>
          </a:p>
        </p:txBody>
      </p:sp>
      <p:sp>
        <p:nvSpPr>
          <p:cNvPr id="16" name="15 - Ορθογώνιο"/>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7" name="16 - Ορθογώνιο"/>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8" name="17 - Ορθογώνιο"/>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9" name="18 - Ορθογώνιο"/>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0" name="19 - Ορθογώνιο"/>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1" name="20 - Ορθογώνιο"/>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21 - Ορθογώνιο"/>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9" name="28 - Ορθογώνιο"/>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0" name="29 - Ορθογώνιο"/>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a:xfrm>
            <a:off x="914400" y="512064"/>
            <a:ext cx="7772400" cy="914400"/>
          </a:xfrm>
        </p:spPr>
        <p:txBody>
          <a:bodyPr/>
          <a:lstStyle>
            <a:lvl1pPr>
              <a:defRPr sz="4000" cap="none" baseline="0"/>
            </a:lvl1pPr>
            <a:extLst/>
          </a:lstStyle>
          <a:p>
            <a:r>
              <a:rPr kumimoji="0" lang="el-GR" smtClean="0"/>
              <a:t>Kλικ για επεξεργασία του τίτλου</a:t>
            </a:r>
            <a:endParaRPr kumimoji="0" lang="en-US"/>
          </a:p>
        </p:txBody>
      </p:sp>
      <p:sp>
        <p:nvSpPr>
          <p:cNvPr id="3" name="2 - Θέση ημερομηνίας"/>
          <p:cNvSpPr>
            <a:spLocks noGrp="1"/>
          </p:cNvSpPr>
          <p:nvPr>
            <p:ph type="dt" sz="half" idx="10"/>
          </p:nvPr>
        </p:nvSpPr>
        <p:spPr/>
        <p:txBody>
          <a:bodyPr/>
          <a:lstStyle>
            <a:extLst/>
          </a:lstStyle>
          <a:p>
            <a:fld id="{2342CEA3-3058-4D43-AE35-B3DA76CB4003}" type="datetimeFigureOut">
              <a:rPr lang="el-GR" smtClean="0"/>
              <a:pPr/>
              <a:t>25/4/2014</a:t>
            </a:fld>
            <a:endParaRPr lang="el-GR"/>
          </a:p>
        </p:txBody>
      </p:sp>
      <p:sp>
        <p:nvSpPr>
          <p:cNvPr id="4" name="3 - Θέση υποσέλιδου"/>
          <p:cNvSpPr>
            <a:spLocks noGrp="1"/>
          </p:cNvSpPr>
          <p:nvPr>
            <p:ph type="ftr" sz="quarter" idx="11"/>
          </p:nvPr>
        </p:nvSpPr>
        <p:spPr/>
        <p:txBody>
          <a:bodyPr/>
          <a:lstStyle>
            <a:extLst/>
          </a:lstStyle>
          <a:p>
            <a:endParaRPr lang="el-GR"/>
          </a:p>
        </p:txBody>
      </p:sp>
      <p:sp>
        <p:nvSpPr>
          <p:cNvPr id="5" name="4 - Θέση αριθμού διαφάνειας"/>
          <p:cNvSpPr>
            <a:spLocks noGrp="1"/>
          </p:cNvSpPr>
          <p:nvPr>
            <p:ph type="sldNum" sz="quarter" idx="12"/>
          </p:nvPr>
        </p:nvSpPr>
        <p:spPr/>
        <p:txBody>
          <a:bodyPr/>
          <a:lstStyle>
            <a:extLst/>
          </a:lstStyle>
          <a:p>
            <a:fld id="{D3F1D1C4-C2D9-4231-9FB2-B2D9D97AA41D}"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extLst/>
          </a:lstStyle>
          <a:p>
            <a:fld id="{2342CEA3-3058-4D43-AE35-B3DA76CB4003}" type="datetimeFigureOut">
              <a:rPr lang="el-GR" smtClean="0"/>
              <a:pPr/>
              <a:t>25/4/2014</a:t>
            </a:fld>
            <a:endParaRPr lang="el-GR"/>
          </a:p>
        </p:txBody>
      </p:sp>
      <p:sp>
        <p:nvSpPr>
          <p:cNvPr id="3" name="2 - Θέση υποσέλιδου"/>
          <p:cNvSpPr>
            <a:spLocks noGrp="1"/>
          </p:cNvSpPr>
          <p:nvPr>
            <p:ph type="ftr" sz="quarter" idx="11"/>
          </p:nvPr>
        </p:nvSpPr>
        <p:spPr/>
        <p:txBody>
          <a:bodyPr/>
          <a:lstStyle>
            <a:extLst/>
          </a:lstStyle>
          <a:p>
            <a:endParaRPr lang="el-GR"/>
          </a:p>
        </p:txBody>
      </p:sp>
      <p:sp>
        <p:nvSpPr>
          <p:cNvPr id="4" name="3 - Θέση αριθμού διαφάνειας"/>
          <p:cNvSpPr>
            <a:spLocks noGrp="1"/>
          </p:cNvSpPr>
          <p:nvPr>
            <p:ph type="sldNum" sz="quarter" idx="12"/>
          </p:nvPr>
        </p:nvSpPr>
        <p:spPr/>
        <p:txBody>
          <a:bodyPr/>
          <a:lstStyle>
            <a:extLst/>
          </a:lstStyle>
          <a:p>
            <a:fld id="{D3F1D1C4-C2D9-4231-9FB2-B2D9D97AA41D}"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685800" y="273050"/>
            <a:ext cx="8229600" cy="1162050"/>
          </a:xfrm>
        </p:spPr>
        <p:txBody>
          <a:bodyPr anchor="ctr"/>
          <a:lstStyle>
            <a:lvl1pPr algn="l">
              <a:buNone/>
              <a:defRPr sz="3600" b="0"/>
            </a:lvl1pPr>
            <a:extLst/>
          </a:lstStyle>
          <a:p>
            <a:r>
              <a:rPr kumimoji="0" lang="el-GR" smtClean="0"/>
              <a:t>Kλικ για επεξεργασία του τίτλου</a:t>
            </a:r>
            <a:endParaRPr kumimoji="0" lang="en-US"/>
          </a:p>
        </p:txBody>
      </p:sp>
      <p:sp>
        <p:nvSpPr>
          <p:cNvPr id="3" name="2 - Θέση κειμένου"/>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eaLnBrk="1" latinLnBrk="0" hangingPunct="1"/>
            <a:r>
              <a:rPr kumimoji="0" lang="el-GR" smtClean="0"/>
              <a:t>Kλικ για επεξεργασία των στυλ του υποδείγματος</a:t>
            </a:r>
          </a:p>
        </p:txBody>
      </p:sp>
      <p:sp>
        <p:nvSpPr>
          <p:cNvPr id="4" name="3 - Θέση περιεχομένου"/>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extLst/>
          </a:lstStyle>
          <a:p>
            <a:fld id="{2342CEA3-3058-4D43-AE35-B3DA76CB4003}" type="datetimeFigureOut">
              <a:rPr lang="el-GR" smtClean="0"/>
              <a:pPr/>
              <a:t>25/4/2014</a:t>
            </a:fld>
            <a:endParaRPr lang="el-GR"/>
          </a:p>
        </p:txBody>
      </p:sp>
      <p:sp>
        <p:nvSpPr>
          <p:cNvPr id="6" name="5 - Θέση υποσέλιδου"/>
          <p:cNvSpPr>
            <a:spLocks noGrp="1"/>
          </p:cNvSpPr>
          <p:nvPr>
            <p:ph type="ftr" sz="quarter" idx="11"/>
          </p:nvPr>
        </p:nvSpPr>
        <p:spPr/>
        <p:txBody>
          <a:bodyPr/>
          <a:lstStyle>
            <a:extLst/>
          </a:lstStyle>
          <a:p>
            <a:endParaRPr lang="el-GR"/>
          </a:p>
        </p:txBody>
      </p:sp>
      <p:sp>
        <p:nvSpPr>
          <p:cNvPr id="7" name="6 - Θέση αριθμού διαφάνειας"/>
          <p:cNvSpPr>
            <a:spLocks noGrp="1"/>
          </p:cNvSpPr>
          <p:nvPr>
            <p:ph type="sldNum" sz="quarter" idx="12"/>
          </p:nvPr>
        </p:nvSpPr>
        <p:spPr/>
        <p:txBody>
          <a:bodyPr/>
          <a:lstStyle>
            <a:extLst/>
          </a:lstStyle>
          <a:p>
            <a:fld id="{D3F1D1C4-C2D9-4231-9FB2-B2D9D97AA41D}"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8" name="7 - Ορθογώνιο"/>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cxnSp>
        <p:nvCxnSpPr>
          <p:cNvPr id="9" name="8 - Ευθεία γραμμή σύνδεσης"/>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9 - Ομάδα"/>
          <p:cNvGrpSpPr/>
          <p:nvPr/>
        </p:nvGrpSpPr>
        <p:grpSpPr>
          <a:xfrm rot="5400000">
            <a:off x="8514581" y="1219200"/>
            <a:ext cx="132763" cy="128466"/>
            <a:chOff x="6668087" y="1297746"/>
            <a:chExt cx="161840" cy="156602"/>
          </a:xfrm>
        </p:grpSpPr>
        <p:cxnSp>
          <p:nvCxnSpPr>
            <p:cNvPr id="15" name="14 - Ευθεία γραμμή σύνδεσης"/>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15 - Ευθεία γραμμή σύνδεσης"/>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16 - Ευθεία γραμμή σύνδεσης"/>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1 - Τίτλος"/>
          <p:cNvSpPr>
            <a:spLocks noGrp="1"/>
          </p:cNvSpPr>
          <p:nvPr>
            <p:ph type="title"/>
          </p:nvPr>
        </p:nvSpPr>
        <p:spPr bwMode="grayWhite">
          <a:xfrm>
            <a:off x="914400" y="441251"/>
            <a:ext cx="6858000" cy="701749"/>
          </a:xfrm>
        </p:spPr>
        <p:txBody>
          <a:bodyPr anchor="b"/>
          <a:lstStyle>
            <a:lvl1pPr algn="l">
              <a:buNone/>
              <a:defRPr sz="2100" b="0"/>
            </a:lvl1pPr>
            <a:extLst/>
          </a:lstStyle>
          <a:p>
            <a:r>
              <a:rPr kumimoji="0" lang="el-GR" smtClean="0"/>
              <a:t>Kλικ για επεξεργασία του τίτλου</a:t>
            </a:r>
            <a:endParaRPr kumimoji="0" lang="en-US"/>
          </a:p>
        </p:txBody>
      </p:sp>
      <p:sp>
        <p:nvSpPr>
          <p:cNvPr id="3" name="2 - Θέση εικόνας"/>
          <p:cNvSpPr>
            <a:spLocks noGrp="1"/>
          </p:cNvSpPr>
          <p:nvPr>
            <p:ph type="pic" idx="1"/>
          </p:nvPr>
        </p:nvSpPr>
        <p:spPr>
          <a:xfrm>
            <a:off x="368032" y="1893781"/>
            <a:ext cx="8778240" cy="4960144"/>
          </a:xfrm>
          <a:solidFill>
            <a:schemeClr val="bg2"/>
          </a:solidFill>
        </p:spPr>
        <p:txBody>
          <a:bodyPr/>
          <a:lstStyle>
            <a:lvl1pPr marL="0" indent="0">
              <a:buNone/>
              <a:defRPr sz="3200"/>
            </a:lvl1pPr>
            <a:extLst/>
          </a:lstStyle>
          <a:p>
            <a:r>
              <a:rPr kumimoji="0" lang="el-GR" smtClean="0"/>
              <a:t>Κάντε κλικ στο εικονίδιο για να προσθέσετε μια εικόνα</a:t>
            </a:r>
            <a:endParaRPr kumimoji="0" lang="en-US"/>
          </a:p>
        </p:txBody>
      </p:sp>
      <p:sp>
        <p:nvSpPr>
          <p:cNvPr id="4" name="3 - Θέση κειμένου"/>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eaLnBrk="1" latinLnBrk="0" hangingPunct="1"/>
            <a:r>
              <a:rPr kumimoji="0" lang="el-GR" smtClean="0"/>
              <a:t>Kλικ για επεξεργασία των στυλ του υποδείγματος</a:t>
            </a:r>
          </a:p>
        </p:txBody>
      </p:sp>
      <p:grpSp>
        <p:nvGrpSpPr>
          <p:cNvPr id="14" name="13 - Ομάδα"/>
          <p:cNvGrpSpPr/>
          <p:nvPr/>
        </p:nvGrpSpPr>
        <p:grpSpPr>
          <a:xfrm rot="5400000">
            <a:off x="8666981" y="1371600"/>
            <a:ext cx="132763" cy="128466"/>
            <a:chOff x="6668087" y="1297746"/>
            <a:chExt cx="161840" cy="156602"/>
          </a:xfrm>
        </p:grpSpPr>
        <p:cxnSp>
          <p:nvCxnSpPr>
            <p:cNvPr id="11" name="10 - Ευθεία γραμμή σύνδεσης"/>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11 - Ευθεία γραμμή σύνδεσης"/>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12 - Ευθεία γραμμή σύνδεσης"/>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17 - Ομάδα"/>
          <p:cNvGrpSpPr/>
          <p:nvPr/>
        </p:nvGrpSpPr>
        <p:grpSpPr>
          <a:xfrm rot="5400000">
            <a:off x="8320088" y="1474763"/>
            <a:ext cx="132763" cy="128466"/>
            <a:chOff x="6668087" y="1297746"/>
            <a:chExt cx="161840" cy="156602"/>
          </a:xfrm>
        </p:grpSpPr>
        <p:cxnSp>
          <p:nvCxnSpPr>
            <p:cNvPr id="19" name="18 - Ευθεία γραμμή σύνδεσης"/>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19 - Ευθεία γραμμή σύνδεσης"/>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20 - Ευθεία γραμμή σύνδεσης"/>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4 - Θέση ημερομηνίας"/>
          <p:cNvSpPr>
            <a:spLocks noGrp="1"/>
          </p:cNvSpPr>
          <p:nvPr>
            <p:ph type="dt" sz="half" idx="10"/>
          </p:nvPr>
        </p:nvSpPr>
        <p:spPr>
          <a:xfrm>
            <a:off x="6477000" y="55499"/>
            <a:ext cx="2133600" cy="365125"/>
          </a:xfrm>
        </p:spPr>
        <p:txBody>
          <a:bodyPr/>
          <a:lstStyle>
            <a:extLst/>
          </a:lstStyle>
          <a:p>
            <a:fld id="{2342CEA3-3058-4D43-AE35-B3DA76CB4003}" type="datetimeFigureOut">
              <a:rPr lang="el-GR" smtClean="0"/>
              <a:pPr/>
              <a:t>25/4/2014</a:t>
            </a:fld>
            <a:endParaRPr lang="el-GR"/>
          </a:p>
        </p:txBody>
      </p:sp>
      <p:sp>
        <p:nvSpPr>
          <p:cNvPr id="6" name="5 - Θέση υποσέλιδου"/>
          <p:cNvSpPr>
            <a:spLocks noGrp="1"/>
          </p:cNvSpPr>
          <p:nvPr>
            <p:ph type="ftr" sz="quarter" idx="11"/>
          </p:nvPr>
        </p:nvSpPr>
        <p:spPr>
          <a:xfrm>
            <a:off x="914400" y="55499"/>
            <a:ext cx="5562600" cy="365125"/>
          </a:xfrm>
        </p:spPr>
        <p:txBody>
          <a:bodyPr/>
          <a:lstStyle>
            <a:extLst/>
          </a:lstStyle>
          <a:p>
            <a:endParaRPr lang="el-GR"/>
          </a:p>
        </p:txBody>
      </p:sp>
      <p:sp>
        <p:nvSpPr>
          <p:cNvPr id="7" name="6 - Θέση αριθμού διαφάνειας"/>
          <p:cNvSpPr>
            <a:spLocks noGrp="1"/>
          </p:cNvSpPr>
          <p:nvPr>
            <p:ph type="sldNum" sz="quarter" idx="12"/>
          </p:nvPr>
        </p:nvSpPr>
        <p:spPr>
          <a:xfrm>
            <a:off x="8610600" y="55499"/>
            <a:ext cx="457200" cy="365125"/>
          </a:xfrm>
        </p:spPr>
        <p:txBody>
          <a:bodyPr/>
          <a:lstStyle>
            <a:extLst/>
          </a:lstStyle>
          <a:p>
            <a:fld id="{D3F1D1C4-C2D9-4231-9FB2-B2D9D97AA41D}"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6 - Ορθογώνιο"/>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7 - Ορθογώνιο"/>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8 - Ορθογώνιο"/>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9 - Ορθογώνιο"/>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10 - Ορθογώνιο"/>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11 - Ορθογώνιο"/>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5" name="14 - Ορθογώνιο"/>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6" name="15 - Ορθογώνιο"/>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7" name="16 - Ορθογώνιο"/>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21 - Θέση τίτλου"/>
          <p:cNvSpPr>
            <a:spLocks noGrp="1"/>
          </p:cNvSpPr>
          <p:nvPr>
            <p:ph type="title"/>
          </p:nvPr>
        </p:nvSpPr>
        <p:spPr>
          <a:xfrm>
            <a:off x="914400" y="512064"/>
            <a:ext cx="7772400" cy="914400"/>
          </a:xfrm>
          <a:prstGeom prst="rect">
            <a:avLst/>
          </a:prstGeom>
        </p:spPr>
        <p:txBody>
          <a:bodyPr vert="horz" anchor="t">
            <a:noAutofit/>
          </a:bodyPr>
          <a:lstStyle>
            <a:extLst/>
          </a:lstStyle>
          <a:p>
            <a:r>
              <a:rPr kumimoji="0" lang="el-GR" smtClean="0"/>
              <a:t>Kλικ για επεξεργασία του τίτλου</a:t>
            </a:r>
            <a:endParaRPr kumimoji="0" lang="en-US"/>
          </a:p>
        </p:txBody>
      </p:sp>
      <p:sp>
        <p:nvSpPr>
          <p:cNvPr id="13" name="12 - Θέση κειμένου"/>
          <p:cNvSpPr>
            <a:spLocks noGrp="1"/>
          </p:cNvSpPr>
          <p:nvPr>
            <p:ph type="body" idx="1"/>
          </p:nvPr>
        </p:nvSpPr>
        <p:spPr>
          <a:xfrm>
            <a:off x="914400" y="1783560"/>
            <a:ext cx="7772400" cy="4572000"/>
          </a:xfrm>
          <a:prstGeom prst="rect">
            <a:avLst/>
          </a:prstGeom>
        </p:spPr>
        <p:txBody>
          <a:bodyPr vert="horz">
            <a:normAutofit/>
          </a:bodyPr>
          <a:lstStyle>
            <a:extLst/>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4" name="13 - Θέση ημερομηνίας"/>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extLst/>
          </a:lstStyle>
          <a:p>
            <a:fld id="{2342CEA3-3058-4D43-AE35-B3DA76CB4003}" type="datetimeFigureOut">
              <a:rPr lang="el-GR" smtClean="0"/>
              <a:pPr/>
              <a:t>25/4/2014</a:t>
            </a:fld>
            <a:endParaRPr lang="el-GR"/>
          </a:p>
        </p:txBody>
      </p:sp>
      <p:sp>
        <p:nvSpPr>
          <p:cNvPr id="3" name="2 - Θέση υποσέλιδου"/>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extLst/>
          </a:lstStyle>
          <a:p>
            <a:endParaRPr lang="el-GR"/>
          </a:p>
        </p:txBody>
      </p:sp>
      <p:sp>
        <p:nvSpPr>
          <p:cNvPr id="23" name="22 - Θέση αριθμού διαφάνειας"/>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extLst/>
          </a:lstStyle>
          <a:p>
            <a:fld id="{D3F1D1C4-C2D9-4231-9FB2-B2D9D97AA41D}" type="slidenum">
              <a:rPr lang="el-GR" smtClean="0"/>
              <a:pPr/>
              <a:t>‹#›</a:t>
            </a:fld>
            <a:endParaRPr lang="el-GR"/>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spc="-100" baseline="0">
          <a:solidFill>
            <a:schemeClr val="tx2">
              <a:satMod val="200000"/>
            </a:schemeClr>
          </a:solidFill>
          <a:latin typeface="+mj-lt"/>
          <a:ea typeface="+mj-ea"/>
          <a:cs typeface="+mj-cs"/>
        </a:defRPr>
      </a:lvl1pPr>
      <a:extLst/>
    </p:titleStyle>
    <p:bodyStyle>
      <a:lvl1pPr marL="411480" indent="-342900" algn="l" rtl="0"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6.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jpeg"/><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6.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cstate="print">
            <a:lum/>
          </a:blip>
          <a:srcRect/>
          <a:stretch>
            <a:fillRect t="-14000"/>
          </a:stretch>
        </a:blipFill>
        <a:effectLst/>
      </p:bgPr>
    </p:bg>
    <p:spTree>
      <p:nvGrpSpPr>
        <p:cNvPr id="1" name=""/>
        <p:cNvGrpSpPr/>
        <p:nvPr/>
      </p:nvGrpSpPr>
      <p:grpSpPr>
        <a:xfrm>
          <a:off x="0" y="0"/>
          <a:ext cx="0" cy="0"/>
          <a:chOff x="0" y="0"/>
          <a:chExt cx="0" cy="0"/>
        </a:xfrm>
      </p:grpSpPr>
      <p:sp>
        <p:nvSpPr>
          <p:cNvPr id="2" name="1 - Τίτλος"/>
          <p:cNvSpPr>
            <a:spLocks noGrp="1"/>
          </p:cNvSpPr>
          <p:nvPr>
            <p:ph type="ctrTitle"/>
          </p:nvPr>
        </p:nvSpPr>
        <p:spPr/>
        <p:txBody>
          <a:bodyPr/>
          <a:lstStyle/>
          <a:p>
            <a:endParaRPr lang="el-GR" dirty="0"/>
          </a:p>
        </p:txBody>
      </p:sp>
      <p:sp>
        <p:nvSpPr>
          <p:cNvPr id="3" name="2 - Υπότιτλος"/>
          <p:cNvSpPr>
            <a:spLocks noGrp="1"/>
          </p:cNvSpPr>
          <p:nvPr>
            <p:ph type="subTitle" idx="1"/>
          </p:nvPr>
        </p:nvSpPr>
        <p:spPr/>
        <p:txBody>
          <a:bodyPr/>
          <a:lstStyle/>
          <a:p>
            <a:endParaRPr lang="el-G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b="1" dirty="0" smtClean="0"/>
              <a:t>Ετυμολογία</a:t>
            </a:r>
            <a:br>
              <a:rPr lang="el-GR" b="1" dirty="0" smtClean="0"/>
            </a:br>
            <a:endParaRPr lang="el-GR" dirty="0"/>
          </a:p>
        </p:txBody>
      </p:sp>
      <p:sp>
        <p:nvSpPr>
          <p:cNvPr id="3" name="2 - Θέση περιεχομένου"/>
          <p:cNvSpPr>
            <a:spLocks noGrp="1"/>
          </p:cNvSpPr>
          <p:nvPr>
            <p:ph idx="1"/>
          </p:nvPr>
        </p:nvSpPr>
        <p:spPr/>
        <p:txBody>
          <a:bodyPr/>
          <a:lstStyle/>
          <a:p>
            <a:pPr>
              <a:buNone/>
            </a:pPr>
            <a:r>
              <a:rPr lang="en-US" dirty="0" smtClean="0"/>
              <a:t>     </a:t>
            </a:r>
            <a:r>
              <a:rPr lang="el-GR" dirty="0" smtClean="0"/>
              <a:t>Σύμφωνα με μια εκδοχή, η τζαζ πήρε το όνομά της από τον χορευτή </a:t>
            </a:r>
            <a:r>
              <a:rPr lang="el-GR" dirty="0" err="1" smtClean="0"/>
              <a:t>Τζάζμπο</a:t>
            </a:r>
            <a:r>
              <a:rPr lang="el-GR" dirty="0" smtClean="0"/>
              <a:t> Μπράουν ενώ μια άλλη υποστηρίζει πως η ονομασία τζαζ προέρχεται από τη συντόμευση του ονόματος κάποιου μουσικού </a:t>
            </a:r>
            <a:r>
              <a:rPr lang="el-GR" dirty="0" err="1" smtClean="0"/>
              <a:t>Τσάρλς</a:t>
            </a:r>
            <a:r>
              <a:rPr lang="el-GR" dirty="0" smtClean="0"/>
              <a:t> (</a:t>
            </a:r>
            <a:r>
              <a:rPr lang="el-GR" dirty="0" err="1" smtClean="0"/>
              <a:t>Charles</a:t>
            </a:r>
            <a:r>
              <a:rPr lang="el-GR" dirty="0" smtClean="0"/>
              <a:t>, </a:t>
            </a:r>
            <a:r>
              <a:rPr lang="el-GR" dirty="0" err="1" smtClean="0"/>
              <a:t>chas</a:t>
            </a:r>
            <a:r>
              <a:rPr lang="el-GR" dirty="0" smtClean="0"/>
              <a:t>, </a:t>
            </a:r>
            <a:r>
              <a:rPr lang="el-GR" dirty="0" err="1" smtClean="0"/>
              <a:t>jass</a:t>
            </a:r>
            <a:r>
              <a:rPr lang="el-GR" dirty="0" smtClean="0"/>
              <a:t>, </a:t>
            </a:r>
            <a:r>
              <a:rPr lang="el-GR" dirty="0" err="1" smtClean="0"/>
              <a:t>jazz</a:t>
            </a:r>
            <a:r>
              <a:rPr lang="el-GR" dirty="0" smtClean="0"/>
              <a:t>) ή </a:t>
            </a:r>
            <a:r>
              <a:rPr lang="el-GR" dirty="0" err="1" smtClean="0"/>
              <a:t>Τζάσπερ</a:t>
            </a:r>
            <a:r>
              <a:rPr lang="el-GR" dirty="0" smtClean="0"/>
              <a:t>.</a:t>
            </a:r>
            <a:endParaRPr lang="el-GR"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pic>
        <p:nvPicPr>
          <p:cNvPr id="4" name="3 - Θέση περιεχομένου" descr="wljgfw.jpg"/>
          <p:cNvPicPr>
            <a:picLocks noGrp="1" noChangeAspect="1"/>
          </p:cNvPicPr>
          <p:nvPr>
            <p:ph idx="1"/>
          </p:nvPr>
        </p:nvPicPr>
        <p:blipFill>
          <a:blip r:embed="rId2" cstate="print"/>
          <a:stretch>
            <a:fillRect/>
          </a:stretch>
        </p:blipFill>
        <p:spPr>
          <a:xfrm>
            <a:off x="0" y="0"/>
            <a:ext cx="8964488" cy="7019625"/>
          </a:xfrm>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827584" y="188640"/>
            <a:ext cx="7772400" cy="914400"/>
          </a:xfrm>
        </p:spPr>
        <p:txBody>
          <a:bodyPr/>
          <a:lstStyle/>
          <a:p>
            <a:r>
              <a:rPr lang="el-GR" dirty="0" smtClean="0"/>
              <a:t>ΔΙΑΔΟΣΗ ΤΗΣ ΤΖΑΖ</a:t>
            </a:r>
            <a:endParaRPr lang="el-GR" dirty="0"/>
          </a:p>
        </p:txBody>
      </p:sp>
      <p:sp>
        <p:nvSpPr>
          <p:cNvPr id="3" name="2 - Θέση περιεχομένου"/>
          <p:cNvSpPr>
            <a:spLocks noGrp="1"/>
          </p:cNvSpPr>
          <p:nvPr>
            <p:ph idx="1"/>
          </p:nvPr>
        </p:nvSpPr>
        <p:spPr>
          <a:xfrm>
            <a:off x="611560" y="1124744"/>
            <a:ext cx="7772400" cy="4572000"/>
          </a:xfrm>
        </p:spPr>
        <p:txBody>
          <a:bodyPr>
            <a:normAutofit fontScale="77500" lnSpcReduction="20000"/>
          </a:bodyPr>
          <a:lstStyle/>
          <a:p>
            <a:pPr>
              <a:buNone/>
            </a:pPr>
            <a:r>
              <a:rPr lang="el-GR" dirty="0" smtClean="0"/>
              <a:t>   Η διάδοση της τζαζ μουσικής στηρίχθηκε στη μετανάστευση και τις περιοδείες πολλών έγχρωμων και μη μουσικών. Οι μουσικοί της Νέας Ορλεάνης είχαν αρχίσει να περιοδεύουν σε ολόκληρη την Αμερική από πολύ νωρίς και σε κάθε τόπο αποτελούσαν ερέθισμα για τους ντόπιους μουσικούς, αυτό βοήθησε σημαντικά στην ανάπτυξη και εξέλιξη της τζαζ.</a:t>
            </a:r>
          </a:p>
          <a:p>
            <a:pPr>
              <a:buNone/>
            </a:pPr>
            <a:endParaRPr lang="el-GR" dirty="0" smtClean="0"/>
          </a:p>
          <a:p>
            <a:pPr>
              <a:buNone/>
            </a:pPr>
            <a:r>
              <a:rPr lang="el-GR" dirty="0" smtClean="0"/>
              <a:t>Η ανακάλυψη του γραμμοφώνου συντέλεσε επίσης αποφασιστικά στην εξάπλωση του νέου μουσικού είδους. Ο πρώτος τζαζ δίσκος ηχογραφήθηκε το 1917 από την ορχήστρα </a:t>
            </a:r>
            <a:r>
              <a:rPr lang="el-GR" i="1" dirty="0" err="1" smtClean="0"/>
              <a:t>Original</a:t>
            </a:r>
            <a:r>
              <a:rPr lang="el-GR" i="1" dirty="0" smtClean="0"/>
              <a:t> </a:t>
            </a:r>
            <a:r>
              <a:rPr lang="el-GR" i="1" dirty="0" err="1" smtClean="0"/>
              <a:t>Dixieland</a:t>
            </a:r>
            <a:r>
              <a:rPr lang="el-GR" i="1" dirty="0" smtClean="0"/>
              <a:t> </a:t>
            </a:r>
            <a:r>
              <a:rPr lang="el-GR" i="1" dirty="0" err="1" smtClean="0"/>
              <a:t>Jass</a:t>
            </a:r>
            <a:r>
              <a:rPr lang="el-GR" i="1" dirty="0" smtClean="0"/>
              <a:t> </a:t>
            </a:r>
            <a:r>
              <a:rPr lang="el-GR" i="1" dirty="0" err="1" smtClean="0"/>
              <a:t>Band</a:t>
            </a:r>
            <a:endParaRPr lang="el-GR" dirty="0" smtClean="0"/>
          </a:p>
          <a:p>
            <a:endParaRPr lang="el-GR" dirty="0"/>
          </a:p>
        </p:txBody>
      </p:sp>
      <p:pic>
        <p:nvPicPr>
          <p:cNvPr id="2050" name="Picture 2" descr="C:\Users\USER11\Desktop\εργασια\odjb1.jpg"/>
          <p:cNvPicPr>
            <a:picLocks noChangeAspect="1" noChangeArrowheads="1"/>
          </p:cNvPicPr>
          <p:nvPr/>
        </p:nvPicPr>
        <p:blipFill>
          <a:blip r:embed="rId2" cstate="print"/>
          <a:srcRect/>
          <a:stretch>
            <a:fillRect/>
          </a:stretch>
        </p:blipFill>
        <p:spPr bwMode="auto">
          <a:xfrm>
            <a:off x="5652120" y="4653136"/>
            <a:ext cx="3491880" cy="2189140"/>
          </a:xfrm>
          <a:prstGeom prst="rect">
            <a:avLst/>
          </a:prstGeom>
          <a:noFill/>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pic>
        <p:nvPicPr>
          <p:cNvPr id="4" name="3 - Θέση περιεχομένου" descr="ODJBcard.JPG"/>
          <p:cNvPicPr>
            <a:picLocks noGrp="1" noChangeAspect="1"/>
          </p:cNvPicPr>
          <p:nvPr>
            <p:ph idx="1"/>
          </p:nvPr>
        </p:nvPicPr>
        <p:blipFill>
          <a:blip r:embed="rId2" cstate="print"/>
          <a:stretch>
            <a:fillRect/>
          </a:stretch>
        </p:blipFill>
        <p:spPr>
          <a:xfrm>
            <a:off x="-180528" y="620688"/>
            <a:ext cx="9488934" cy="5832648"/>
          </a:xfrm>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fontScale="92500" lnSpcReduction="10000"/>
          </a:bodyPr>
          <a:lstStyle/>
          <a:p>
            <a:pPr>
              <a:buNone/>
            </a:pPr>
            <a:r>
              <a:rPr lang="el-GR" dirty="0" smtClean="0"/>
              <a:t>     Η μεγάλη αύξηση του έγχρωμου πληθυσμού στις αμερικανικές μεγαλουπόλεις είχε ως αποτέλεσμα την εμφάνιση του αποκαλούμενου </a:t>
            </a:r>
            <a:r>
              <a:rPr lang="el-GR" i="1" dirty="0" err="1" smtClean="0"/>
              <a:t>race</a:t>
            </a:r>
            <a:r>
              <a:rPr lang="el-GR" i="1" dirty="0" smtClean="0"/>
              <a:t> </a:t>
            </a:r>
            <a:r>
              <a:rPr lang="el-GR" i="1" dirty="0" err="1" smtClean="0"/>
              <a:t>record</a:t>
            </a:r>
            <a:r>
              <a:rPr lang="el-GR" dirty="0" smtClean="0"/>
              <a:t>, δηλαδή του δίσκου γραμμοφώνου που προοριζόταν αποκλειστικά για το "μαύρο" κοινό, στον οποίο οφείλεται η βασική ακουστική πληροφόρηση για την πρώιμη τζαζ. Χάρη στην αξιοσημείωτη ανάπτυξη αυτής της ειδικής αγοράς, πολλοί μαύροι καλλιτέχνες είχαν τη δυνατότητα να ηχογραφήσουν .</a:t>
            </a:r>
            <a:endParaRPr lang="el-GR"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5 - Θέση κειμένου"/>
          <p:cNvSpPr>
            <a:spLocks noGrp="1"/>
          </p:cNvSpPr>
          <p:nvPr>
            <p:ph type="title"/>
          </p:nvPr>
        </p:nvSpPr>
        <p:spPr>
          <a:xfrm>
            <a:off x="611560" y="1484783"/>
            <a:ext cx="7632848" cy="4608513"/>
          </a:xfrm>
        </p:spPr>
        <p:txBody>
          <a:bodyPr/>
          <a:lstStyle/>
          <a:p>
            <a:r>
              <a:rPr lang="el-GR" dirty="0" smtClean="0"/>
              <a:t/>
            </a:r>
            <a:br>
              <a:rPr lang="el-GR" dirty="0" smtClean="0"/>
            </a:br>
            <a:r>
              <a:rPr lang="el-GR" dirty="0" smtClean="0"/>
              <a:t>Στην Αμερική η αφρικάνικη μουσική διασταυρώθηκε επί 100 χρόνια με μουσική Ισπανικής, Γαλλικής και Αγγλικής προέλευσης πριν ακουστούν οι πρώτες νότες της </a:t>
            </a:r>
            <a:r>
              <a:rPr lang="el-GR" dirty="0" err="1" smtClean="0"/>
              <a:t>Jazz</a:t>
            </a:r>
            <a:r>
              <a:rPr lang="el-GR" dirty="0" smtClean="0"/>
              <a:t>. Αυτές οι επιδράσεις διαμόρφωσαν τις αρμονίες και τις μελωδίες της πρώτης </a:t>
            </a:r>
            <a:r>
              <a:rPr lang="el-GR" dirty="0" err="1" smtClean="0"/>
              <a:t>Jazz</a:t>
            </a:r>
            <a:r>
              <a:rPr lang="el-GR" dirty="0" smtClean="0"/>
              <a:t>, βέβαια οι ρυθμοί και τα ηχοχρώματα της προέρχονται από την Αφρική.</a:t>
            </a:r>
            <a:br>
              <a:rPr lang="el-GR" dirty="0" smtClean="0"/>
            </a:br>
            <a:r>
              <a:rPr lang="el-GR" dirty="0" smtClean="0"/>
              <a:t/>
            </a:r>
            <a:br>
              <a:rPr lang="el-GR" dirty="0" smtClean="0"/>
            </a:br>
            <a:r>
              <a:rPr lang="el-GR" dirty="0" smtClean="0"/>
              <a:t/>
            </a:r>
            <a:br>
              <a:rPr lang="el-GR" dirty="0" smtClean="0"/>
            </a:br>
            <a:r>
              <a:rPr lang="el-GR" dirty="0" smtClean="0"/>
              <a:t/>
            </a:r>
            <a:br>
              <a:rPr lang="el-GR" dirty="0" smtClean="0"/>
            </a:br>
            <a:endParaRPr lang="el-GR"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pic>
        <p:nvPicPr>
          <p:cNvPr id="4" name="3 - Θέση περιεχομένου" descr="κατάλογοςoug.jpg"/>
          <p:cNvPicPr>
            <a:picLocks noGrp="1" noChangeAspect="1"/>
          </p:cNvPicPr>
          <p:nvPr>
            <p:ph idx="1"/>
          </p:nvPr>
        </p:nvPicPr>
        <p:blipFill>
          <a:blip r:embed="rId2" cstate="print"/>
          <a:stretch>
            <a:fillRect/>
          </a:stretch>
        </p:blipFill>
        <p:spPr>
          <a:xfrm>
            <a:off x="0" y="0"/>
            <a:ext cx="9092912" cy="6858000"/>
          </a:xfrm>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a:xfrm>
            <a:off x="683568" y="1783560"/>
            <a:ext cx="8003232" cy="3733672"/>
          </a:xfrm>
        </p:spPr>
        <p:txBody>
          <a:bodyPr>
            <a:normAutofit/>
          </a:bodyPr>
          <a:lstStyle/>
          <a:p>
            <a:r>
              <a:rPr lang="el-GR" dirty="0" smtClean="0"/>
              <a:t>Η εμφάνιση του ραδιοφώνου στις αρχές της δεκαετίας του 1920 συνέβαλε στη διάδοση της τζαζ. Στη δεκαετία του 1920 η τζαζ είχε πλέον διαμορφωθεί σε πανεθνικό αμερικανικό μουσικό ιδίωμα.</a:t>
            </a:r>
            <a:endParaRPr lang="el-GR"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Αυτοσχεδιασμός στη τζαζ</a:t>
            </a:r>
            <a:br>
              <a:rPr lang="el-GR" dirty="0" smtClean="0"/>
            </a:br>
            <a:endParaRPr lang="el-GR" dirty="0"/>
          </a:p>
        </p:txBody>
      </p:sp>
      <p:sp>
        <p:nvSpPr>
          <p:cNvPr id="3" name="2 - Θέση περιεχομένου"/>
          <p:cNvSpPr>
            <a:spLocks noGrp="1"/>
          </p:cNvSpPr>
          <p:nvPr>
            <p:ph idx="1"/>
          </p:nvPr>
        </p:nvSpPr>
        <p:spPr/>
        <p:txBody>
          <a:bodyPr>
            <a:normAutofit lnSpcReduction="10000"/>
          </a:bodyPr>
          <a:lstStyle/>
          <a:p>
            <a:r>
              <a:rPr lang="el-GR" dirty="0" smtClean="0"/>
              <a:t>Ο αυτοσχεδιασμός με έναν απλό τρόπο, ορίζεται ως η μη προσχεδιασμένη δημιουργία. Η ανάγκη του ανθρώπου για αυτοσχεδιασμό, είναι συνδεδεμένη με την ανάγκη για έκφραση και την έμφυτη δημιουργικότητά του. Σε όλες τις εποχές συναντάμε τον αυτοσχεδιασμό σε ποικίλες εκδηλώσεις, από την κατασκευή ενός τραγουδιού μέχρι και την δημιουργία μιας τεχνικής κατασκευής.</a:t>
            </a:r>
            <a:endParaRPr lang="el-GR"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a:xfrm>
            <a:off x="755576" y="1052736"/>
            <a:ext cx="7772400" cy="5616624"/>
          </a:xfrm>
        </p:spPr>
        <p:txBody>
          <a:bodyPr>
            <a:normAutofit/>
          </a:bodyPr>
          <a:lstStyle/>
          <a:p>
            <a:r>
              <a:rPr lang="el-GR" dirty="0" smtClean="0"/>
              <a:t>Για τον αυτοσχεδιασμό το μυστικό που κρύβεται πίσω από όλους τους σημαντικούς μουσικούς που έμειναν στην ιστορία, είναι εκτός από το ταλέντο, η πολύ σκληρή και επίπονη δουλειά επάνω στο μουσικό τους όργανο.</a:t>
            </a:r>
          </a:p>
          <a:p>
            <a:pPr>
              <a:buNone/>
            </a:pPr>
            <a:endParaRPr lang="el-GR"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3568" y="3717032"/>
            <a:ext cx="7772400" cy="1975104"/>
          </a:xfrm>
        </p:spPr>
        <p:txBody>
          <a:bodyPr/>
          <a:lstStyle/>
          <a:p>
            <a:r>
              <a:rPr lang="el-GR" sz="6000" dirty="0" smtClean="0">
                <a:solidFill>
                  <a:srgbClr val="FF0000"/>
                </a:solidFill>
                <a:latin typeface="Segoe UI" pitchFamily="34" charset="0"/>
                <a:cs typeface="Segoe UI" pitchFamily="34" charset="0"/>
              </a:rPr>
              <a:t>Τζαζ </a:t>
            </a:r>
            <a:r>
              <a:rPr lang="el-GR" sz="6000" dirty="0" err="1" smtClean="0">
                <a:solidFill>
                  <a:srgbClr val="FF0000"/>
                </a:solidFill>
                <a:latin typeface="Segoe UI" pitchFamily="34" charset="0"/>
                <a:cs typeface="Segoe UI" pitchFamily="34" charset="0"/>
              </a:rPr>
              <a:t>μουσικη</a:t>
            </a:r>
            <a:r>
              <a:rPr lang="el-GR" dirty="0" smtClean="0">
                <a:solidFill>
                  <a:srgbClr val="FF0000"/>
                </a:solidFill>
                <a:latin typeface="Segoe UI" pitchFamily="34" charset="0"/>
                <a:cs typeface="Segoe UI" pitchFamily="34" charset="0"/>
              </a:rPr>
              <a:t/>
            </a:r>
            <a:br>
              <a:rPr lang="el-GR" dirty="0" smtClean="0">
                <a:solidFill>
                  <a:srgbClr val="FF0000"/>
                </a:solidFill>
                <a:latin typeface="Segoe UI" pitchFamily="34" charset="0"/>
                <a:cs typeface="Segoe UI" pitchFamily="34" charset="0"/>
              </a:rPr>
            </a:br>
            <a:r>
              <a:rPr lang="en-US" smtClean="0">
                <a:solidFill>
                  <a:srgbClr val="FF0000"/>
                </a:solidFill>
                <a:latin typeface="Segoe UI" pitchFamily="34" charset="0"/>
                <a:cs typeface="Segoe UI" pitchFamily="34" charset="0"/>
              </a:rPr>
              <a:t>project 1</a:t>
            </a:r>
            <a:endParaRPr lang="el-GR" dirty="0">
              <a:solidFill>
                <a:srgbClr val="FF0000"/>
              </a:solidFill>
              <a:latin typeface="Segoe UI" pitchFamily="34" charset="0"/>
              <a:cs typeface="Segoe UI" pitchFamily="34" charset="0"/>
            </a:endParaRPr>
          </a:p>
        </p:txBody>
      </p:sp>
      <p:sp>
        <p:nvSpPr>
          <p:cNvPr id="3" name="2 - Υπότιτλος"/>
          <p:cNvSpPr>
            <a:spLocks noGrp="1"/>
          </p:cNvSpPr>
          <p:nvPr>
            <p:ph type="subTitle" idx="1"/>
          </p:nvPr>
        </p:nvSpPr>
        <p:spPr>
          <a:xfrm>
            <a:off x="683568" y="1484784"/>
            <a:ext cx="7772400" cy="1508760"/>
          </a:xfrm>
        </p:spPr>
        <p:txBody>
          <a:bodyPr/>
          <a:lstStyle/>
          <a:p>
            <a:endParaRPr lang="el-GR"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Τρία απαραίτητα στοιχεία χρειάζονται σε κάθε μουσικό που επιθυμεί να προσεγγίσει τον τζαζ αυτοσχεδιασμό.</a:t>
            </a:r>
            <a:endParaRPr lang="el-GR" dirty="0"/>
          </a:p>
        </p:txBody>
      </p:sp>
      <p:sp>
        <p:nvSpPr>
          <p:cNvPr id="3" name="2 - Θέση περιεχομένου"/>
          <p:cNvSpPr>
            <a:spLocks noGrp="1"/>
          </p:cNvSpPr>
          <p:nvPr>
            <p:ph idx="1"/>
          </p:nvPr>
        </p:nvSpPr>
        <p:spPr>
          <a:xfrm>
            <a:off x="899592" y="3212976"/>
            <a:ext cx="7787208" cy="3142584"/>
          </a:xfrm>
        </p:spPr>
        <p:txBody>
          <a:bodyPr/>
          <a:lstStyle/>
          <a:p>
            <a:r>
              <a:rPr lang="el-GR" b="1" i="1" dirty="0" smtClean="0"/>
              <a:t>Επιθυμία και επιμονή</a:t>
            </a:r>
            <a:endParaRPr lang="el-GR" dirty="0" smtClean="0"/>
          </a:p>
          <a:p>
            <a:r>
              <a:rPr lang="el-GR" b="1" i="1" dirty="0" smtClean="0"/>
              <a:t>Ακούσματα τζαζ μουσικής από ηχογραφήσεις ή και ζωντανές εμφανίσεις</a:t>
            </a:r>
            <a:endParaRPr lang="el-GR" dirty="0" smtClean="0"/>
          </a:p>
          <a:p>
            <a:r>
              <a:rPr lang="el-GR" dirty="0" smtClean="0"/>
              <a:t>Μελέτη</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827584" y="620688"/>
            <a:ext cx="7772400" cy="4572000"/>
          </a:xfrm>
        </p:spPr>
        <p:txBody>
          <a:bodyPr/>
          <a:lstStyle/>
          <a:p>
            <a:r>
              <a:rPr lang="el-GR" dirty="0" smtClean="0"/>
              <a:t>Μέχρι τη δεκαετία του '40 είχαν αναπτυχθεί ποικίλες μορφές της τζαζ: Παραδοσιακή, </a:t>
            </a:r>
            <a:r>
              <a:rPr lang="el-GR" dirty="0" err="1" smtClean="0"/>
              <a:t>Μποπ</a:t>
            </a:r>
            <a:r>
              <a:rPr lang="el-GR" dirty="0" smtClean="0"/>
              <a:t>, Σουίνγκ, </a:t>
            </a:r>
            <a:r>
              <a:rPr lang="el-GR" dirty="0" err="1" smtClean="0"/>
              <a:t>Ντίξιλαντ</a:t>
            </a:r>
            <a:r>
              <a:rPr lang="el-GR" dirty="0" smtClean="0"/>
              <a:t>, Λάτιν Τζαζ. Το ίδιο εξακολουθεί να συμβαίνει έως σήμερα. Το πιο πρόσφατο είδος της είναι η </a:t>
            </a:r>
            <a:r>
              <a:rPr lang="el-GR" dirty="0" err="1" smtClean="0"/>
              <a:t>Άσιντ</a:t>
            </a:r>
            <a:r>
              <a:rPr lang="el-GR" dirty="0" smtClean="0"/>
              <a:t> Τζαζ, που γίνεται όλο και πιο δημοφιλής.</a:t>
            </a:r>
            <a:endParaRPr lang="el-GR" dirty="0"/>
          </a:p>
        </p:txBody>
      </p:sp>
      <p:pic>
        <p:nvPicPr>
          <p:cNvPr id="6146" name="Picture 2" descr="C:\Users\USER11\Desktop\εργασια\Mousikes-BiografiesLouis-Armstrong-o-apolutos-tzaz-mousikos-20741-251x260.jpg"/>
          <p:cNvPicPr>
            <a:picLocks noChangeAspect="1" noChangeArrowheads="1"/>
          </p:cNvPicPr>
          <p:nvPr/>
        </p:nvPicPr>
        <p:blipFill>
          <a:blip r:embed="rId2" cstate="print"/>
          <a:srcRect/>
          <a:stretch>
            <a:fillRect/>
          </a:stretch>
        </p:blipFill>
        <p:spPr bwMode="auto">
          <a:xfrm>
            <a:off x="5796136" y="4381500"/>
            <a:ext cx="2966839" cy="2476500"/>
          </a:xfrm>
          <a:prstGeom prst="rect">
            <a:avLst/>
          </a:prstGeom>
          <a:noFill/>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b="1" u="sng" dirty="0" smtClean="0"/>
              <a:t>Γνωστά ονόματα της τζαζ:</a:t>
            </a:r>
            <a:r>
              <a:rPr lang="el-GR" dirty="0" smtClean="0"/>
              <a:t/>
            </a:r>
            <a:br>
              <a:rPr lang="el-GR" dirty="0" smtClean="0"/>
            </a:br>
            <a:endParaRPr lang="el-GR" dirty="0"/>
          </a:p>
        </p:txBody>
      </p:sp>
      <p:sp>
        <p:nvSpPr>
          <p:cNvPr id="3" name="2 - Θέση περιεχομένου"/>
          <p:cNvSpPr>
            <a:spLocks noGrp="1"/>
          </p:cNvSpPr>
          <p:nvPr>
            <p:ph idx="1"/>
          </p:nvPr>
        </p:nvSpPr>
        <p:spPr/>
        <p:txBody>
          <a:bodyPr>
            <a:normAutofit fontScale="92500"/>
          </a:bodyPr>
          <a:lstStyle/>
          <a:p>
            <a:r>
              <a:rPr lang="el-GR" dirty="0" smtClean="0"/>
              <a:t>Ανάμεσα στους «πατέρες» της τζαζ ήταν ο </a:t>
            </a:r>
            <a:r>
              <a:rPr lang="el-GR" dirty="0" err="1" smtClean="0"/>
              <a:t>Τζο</a:t>
            </a:r>
            <a:r>
              <a:rPr lang="el-GR" dirty="0" smtClean="0"/>
              <a:t> «Κινγκ» </a:t>
            </a:r>
            <a:r>
              <a:rPr lang="el-GR" dirty="0" err="1" smtClean="0"/>
              <a:t>Όλιβερ</a:t>
            </a:r>
            <a:r>
              <a:rPr lang="el-GR" dirty="0" smtClean="0"/>
              <a:t>, ο Λούις Άρμστρονγκ και ο Φέρντιναντ «</a:t>
            </a:r>
            <a:r>
              <a:rPr lang="el-GR" dirty="0" err="1" smtClean="0"/>
              <a:t>Τζέλι</a:t>
            </a:r>
            <a:r>
              <a:rPr lang="el-GR" dirty="0" smtClean="0"/>
              <a:t> Ρολ» Μόρτον. Αυτοί έπαιζαν μ' ένα στυλ που αργότερα έγινε γνωστό ως </a:t>
            </a:r>
            <a:r>
              <a:rPr lang="el-GR" dirty="0" err="1" smtClean="0"/>
              <a:t>Ντίξιλαντ</a:t>
            </a:r>
            <a:r>
              <a:rPr lang="el-GR" dirty="0" smtClean="0"/>
              <a:t>. Ο χορός έγινε η τελευταία μόδα στο τέλος της δεκαετίας του '30, καθώς πολλοί ήταν αυτοί που χορεύοντας ήθελαν ν' αποτινάξουν από πάνω τους την κατάθλιψη. Έτσι, η τζαζ μουσική εξελίχθηκε σ' ένα νέο είδος χορευτικής μουσικής.</a:t>
            </a:r>
            <a:endParaRPr lang="el-GR"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9 - Τίτλος"/>
          <p:cNvSpPr>
            <a:spLocks noGrp="1"/>
          </p:cNvSpPr>
          <p:nvPr>
            <p:ph type="title"/>
          </p:nvPr>
        </p:nvSpPr>
        <p:spPr>
          <a:xfrm>
            <a:off x="0" y="476672"/>
            <a:ext cx="9144000" cy="1224136"/>
          </a:xfrm>
        </p:spPr>
        <p:txBody>
          <a:bodyPr/>
          <a:lstStyle/>
          <a:p>
            <a:r>
              <a:rPr lang="el-GR" sz="3400" b="1" dirty="0" smtClean="0"/>
              <a:t>Λούις Άρμστρονγκ και </a:t>
            </a:r>
            <a:r>
              <a:rPr lang="el-GR" sz="3400" b="1" dirty="0" err="1" smtClean="0"/>
              <a:t>Φερντιναντ</a:t>
            </a:r>
            <a:r>
              <a:rPr lang="el-GR" sz="3400" b="1" dirty="0" smtClean="0"/>
              <a:t> </a:t>
            </a:r>
            <a:r>
              <a:rPr lang="el-GR" sz="3400" b="1" dirty="0" err="1" smtClean="0"/>
              <a:t>Μορτον</a:t>
            </a:r>
            <a:endParaRPr lang="el-GR" sz="3400" dirty="0"/>
          </a:p>
        </p:txBody>
      </p:sp>
      <p:pic>
        <p:nvPicPr>
          <p:cNvPr id="13" name="12 - Θέση περιεχομένου" descr="275px-Louis_Armstrong_restored.jpg"/>
          <p:cNvPicPr>
            <a:picLocks noGrp="1" noChangeAspect="1"/>
          </p:cNvPicPr>
          <p:nvPr>
            <p:ph sz="half" idx="1"/>
          </p:nvPr>
        </p:nvPicPr>
        <p:blipFill>
          <a:blip r:embed="rId2" cstate="print"/>
          <a:stretch>
            <a:fillRect/>
          </a:stretch>
        </p:blipFill>
        <p:spPr>
          <a:xfrm>
            <a:off x="251520" y="1772816"/>
            <a:ext cx="4144160" cy="3224910"/>
          </a:xfrm>
        </p:spPr>
      </p:pic>
      <p:pic>
        <p:nvPicPr>
          <p:cNvPr id="14" name="13 - Θέση περιεχομένου" descr="φερντιναντ μορτον.png"/>
          <p:cNvPicPr>
            <a:picLocks noGrp="1" noChangeAspect="1"/>
          </p:cNvPicPr>
          <p:nvPr>
            <p:ph sz="half" idx="2"/>
          </p:nvPr>
        </p:nvPicPr>
        <p:blipFill>
          <a:blip r:embed="rId3" cstate="print"/>
          <a:stretch>
            <a:fillRect/>
          </a:stretch>
        </p:blipFill>
        <p:spPr>
          <a:xfrm>
            <a:off x="4499992" y="1772816"/>
            <a:ext cx="4323481" cy="3168352"/>
          </a:xfrm>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pic>
        <p:nvPicPr>
          <p:cNvPr id="1026" name="Picture 2" descr="E:\Project\Project-JAZZ\εργασια\odjb1.jpg"/>
          <p:cNvPicPr>
            <a:picLocks noGrp="1" noChangeAspect="1" noChangeArrowheads="1"/>
          </p:cNvPicPr>
          <p:nvPr>
            <p:ph idx="1"/>
          </p:nvPr>
        </p:nvPicPr>
        <p:blipFill>
          <a:blip r:embed="rId2" cstate="print"/>
          <a:srcRect/>
          <a:stretch>
            <a:fillRect/>
          </a:stretch>
        </p:blipFill>
        <p:spPr bwMode="auto">
          <a:xfrm>
            <a:off x="0" y="548680"/>
            <a:ext cx="9352800" cy="5863487"/>
          </a:xfrm>
          <a:prstGeom prst="rect">
            <a:avLst/>
          </a:prstGeom>
          <a:solidFill>
            <a:srgbClr val="000000">
              <a:shade val="95000"/>
            </a:srgbClr>
          </a:solidFill>
          <a:ln w="444500" cap="sq">
            <a:solidFill>
              <a:srgbClr val="000000"/>
            </a:solidFill>
            <a:miter lim="800000"/>
          </a:ln>
          <a:effectLst>
            <a:outerShdw blurRad="254000" dist="190500" dir="2700000" sy="90000" algn="bl" rotWithShape="0">
              <a:srgbClr val="000000">
                <a:alpha val="40000"/>
              </a:srgbClr>
            </a:outerShdw>
          </a:effectLst>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Τίτλος"/>
          <p:cNvSpPr>
            <a:spLocks noGrp="1"/>
          </p:cNvSpPr>
          <p:nvPr>
            <p:ph type="title"/>
          </p:nvPr>
        </p:nvSpPr>
        <p:spPr/>
        <p:txBody>
          <a:bodyPr/>
          <a:lstStyle/>
          <a:p>
            <a:r>
              <a:rPr lang="el-GR" sz="3200" b="1" u="sng" dirty="0" smtClean="0"/>
              <a:t>Τζαζ και χορός:</a:t>
            </a:r>
            <a:endParaRPr lang="el-GR" sz="3200" dirty="0"/>
          </a:p>
        </p:txBody>
      </p:sp>
      <p:sp>
        <p:nvSpPr>
          <p:cNvPr id="6" name="5 - Θέση κειμένου"/>
          <p:cNvSpPr>
            <a:spLocks noGrp="1"/>
          </p:cNvSpPr>
          <p:nvPr>
            <p:ph type="body" sz="half" idx="2"/>
          </p:nvPr>
        </p:nvSpPr>
        <p:spPr>
          <a:xfrm>
            <a:off x="611560" y="1916832"/>
            <a:ext cx="7088832" cy="5375200"/>
          </a:xfrm>
        </p:spPr>
        <p:txBody>
          <a:bodyPr/>
          <a:lstStyle/>
          <a:p>
            <a:r>
              <a:rPr lang="el-GR" sz="2800" dirty="0" smtClean="0"/>
              <a:t>Ο χορός έγινε η τελευταία μόδα στο τέλος της δεκαετίας του '30, καθώς πολλοί ήταν αυτοί που χορεύοντας ήθελαν ν' αποτινάξουν από πάνω τους την κατάθλιψη. Έτσι, η τζαζ μουσική εξελίχθηκε σ' ένα νέο είδος χορευτικής μουσικής. </a:t>
            </a:r>
          </a:p>
          <a:p>
            <a:endParaRPr lang="el-GR"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pic>
        <p:nvPicPr>
          <p:cNvPr id="4" name="3 - Θέση περιεχομένου" descr="imageshg.jpg"/>
          <p:cNvPicPr>
            <a:picLocks noGrp="1" noChangeAspect="1"/>
          </p:cNvPicPr>
          <p:nvPr>
            <p:ph idx="1"/>
          </p:nvPr>
        </p:nvPicPr>
        <p:blipFill>
          <a:blip r:embed="rId2" cstate="print"/>
          <a:stretch>
            <a:fillRect/>
          </a:stretch>
        </p:blipFill>
        <p:spPr>
          <a:xfrm>
            <a:off x="-183262" y="-198784"/>
            <a:ext cx="9327262" cy="7056784"/>
          </a:xfrm>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pic>
        <p:nvPicPr>
          <p:cNvPr id="4" name="3 - Θέση περιεχομένου" descr="14.jpg"/>
          <p:cNvPicPr>
            <a:picLocks noGrp="1" noChangeAspect="1"/>
          </p:cNvPicPr>
          <p:nvPr>
            <p:ph idx="1"/>
          </p:nvPr>
        </p:nvPicPr>
        <p:blipFill>
          <a:blip r:embed="rId2" cstate="print"/>
          <a:stretch>
            <a:fillRect/>
          </a:stretch>
        </p:blipFill>
        <p:spPr>
          <a:xfrm>
            <a:off x="91961" y="620688"/>
            <a:ext cx="9052039" cy="6237312"/>
          </a:xfrm>
        </p:spPr>
      </p:pic>
      <p:pic>
        <p:nvPicPr>
          <p:cNvPr id="1026" name="Picture 2" descr="C:\Users\USER11\Desktop\εργασια\apofjwkejfko.jpg"/>
          <p:cNvPicPr>
            <a:picLocks noChangeAspect="1" noChangeArrowheads="1"/>
          </p:cNvPicPr>
          <p:nvPr/>
        </p:nvPicPr>
        <p:blipFill>
          <a:blip r:embed="rId3" cstate="print"/>
          <a:srcRect/>
          <a:stretch>
            <a:fillRect/>
          </a:stretch>
        </p:blipFill>
        <p:spPr bwMode="auto">
          <a:xfrm>
            <a:off x="1" y="620688"/>
            <a:ext cx="5220071" cy="6237312"/>
          </a:xfrm>
          <a:prstGeom prst="rect">
            <a:avLst/>
          </a:prstGeom>
          <a:noFill/>
        </p:spPr>
      </p:pic>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Τίτλος"/>
          <p:cNvSpPr>
            <a:spLocks noGrp="1"/>
          </p:cNvSpPr>
          <p:nvPr>
            <p:ph type="title"/>
          </p:nvPr>
        </p:nvSpPr>
        <p:spPr>
          <a:xfrm>
            <a:off x="706902" y="512064"/>
            <a:ext cx="8156448" cy="5149184"/>
          </a:xfrm>
        </p:spPr>
        <p:txBody>
          <a:bodyPr/>
          <a:lstStyle/>
          <a:p>
            <a:r>
              <a:rPr lang="en-US" dirty="0" smtClean="0"/>
              <a:t>PROJECT</a:t>
            </a:r>
            <a:r>
              <a:rPr lang="el-GR" dirty="0" smtClean="0"/>
              <a:t>: ΜΟΥΣΙΚΗ</a:t>
            </a:r>
            <a:br>
              <a:rPr lang="el-GR" dirty="0" smtClean="0"/>
            </a:br>
            <a:r>
              <a:rPr lang="el-GR" dirty="0" smtClean="0"/>
              <a:t/>
            </a:r>
            <a:br>
              <a:rPr lang="el-GR" dirty="0" smtClean="0"/>
            </a:br>
            <a:r>
              <a:rPr lang="el-GR" dirty="0" smtClean="0"/>
              <a:t>ΟΜΑΔΑ:ΓΙΑΝΝΑΚΙΔΟΥ ΛΥΔΙΑ</a:t>
            </a:r>
            <a:br>
              <a:rPr lang="el-GR" dirty="0" smtClean="0"/>
            </a:br>
            <a:r>
              <a:rPr lang="el-GR" dirty="0" smtClean="0"/>
              <a:t>ΚΙΚΕΝΗ ΒΑΣΙΛΙΚΗ </a:t>
            </a:r>
            <a:br>
              <a:rPr lang="el-GR" dirty="0" smtClean="0"/>
            </a:br>
            <a:r>
              <a:rPr lang="el-GR" dirty="0" smtClean="0"/>
              <a:t>ΤΟΥΜΠΟΓΛΟΥ ΒΑΓΓΕΛΗΣ</a:t>
            </a:r>
            <a:br>
              <a:rPr lang="el-GR" dirty="0" smtClean="0"/>
            </a:br>
            <a:r>
              <a:rPr lang="el-GR" dirty="0" smtClean="0"/>
              <a:t>ΣΑΡΙΔΟΥ ΝΙΚΟΛΕΤΑ</a:t>
            </a:r>
            <a:br>
              <a:rPr lang="el-GR" dirty="0" smtClean="0"/>
            </a:br>
            <a:endParaRPr lang="el-G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ΤΙ ΕΊΝΑΙ Η ΤΖΑΖ;</a:t>
            </a:r>
            <a:endParaRPr lang="el-GR" dirty="0"/>
          </a:p>
        </p:txBody>
      </p:sp>
      <p:sp>
        <p:nvSpPr>
          <p:cNvPr id="3" name="2 - Θέση περιεχομένου"/>
          <p:cNvSpPr>
            <a:spLocks noGrp="1"/>
          </p:cNvSpPr>
          <p:nvPr>
            <p:ph idx="1"/>
          </p:nvPr>
        </p:nvSpPr>
        <p:spPr/>
        <p:txBody>
          <a:bodyPr/>
          <a:lstStyle/>
          <a:p>
            <a:r>
              <a:rPr lang="el-GR" dirty="0" smtClean="0"/>
              <a:t>Το μουσικό είδος που αποτέλεσε εξέλιξη της λαϊκής αμερικανικής μουσικής κατά τον 19</a:t>
            </a:r>
            <a:r>
              <a:rPr lang="el-GR" baseline="30000" dirty="0" smtClean="0"/>
              <a:t>ο</a:t>
            </a:r>
            <a:r>
              <a:rPr lang="el-GR" dirty="0" smtClean="0"/>
              <a:t> αιώνα.</a:t>
            </a:r>
          </a:p>
          <a:p>
            <a:r>
              <a:rPr lang="el-GR" dirty="0" smtClean="0"/>
              <a:t>Περιλαμβάνει αρκετά μουσικά είδη που στηρίχτηκαν σε ένα κοινό σκεπτικό κατασκευής, τον μερικό ή και ολικό αυτοσχεδιασμό.</a:t>
            </a:r>
            <a:endParaRPr lang="el-GR"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pic>
        <p:nvPicPr>
          <p:cNvPr id="4" name="3 - Θέση περιεχομένου" descr="λιρυττττττττττττττττ.jpg"/>
          <p:cNvPicPr>
            <a:picLocks noGrp="1" noChangeAspect="1"/>
          </p:cNvPicPr>
          <p:nvPr>
            <p:ph idx="1"/>
          </p:nvPr>
        </p:nvPicPr>
        <p:blipFill>
          <a:blip r:embed="rId2" cstate="print"/>
          <a:stretch>
            <a:fillRect/>
          </a:stretch>
        </p:blipFill>
        <p:spPr>
          <a:xfrm>
            <a:off x="215008" y="0"/>
            <a:ext cx="8928992" cy="7317432"/>
          </a:xfr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ΠΟΤΕ ΠΡΩΤΟΕΜΦΑΝΙΣΤΗΚΈ;</a:t>
            </a:r>
            <a:endParaRPr lang="el-GR" dirty="0"/>
          </a:p>
        </p:txBody>
      </p:sp>
      <p:sp>
        <p:nvSpPr>
          <p:cNvPr id="3" name="2 - Θέση περιεχομένου"/>
          <p:cNvSpPr>
            <a:spLocks noGrp="1"/>
          </p:cNvSpPr>
          <p:nvPr>
            <p:ph idx="1"/>
          </p:nvPr>
        </p:nvSpPr>
        <p:spPr/>
        <p:txBody>
          <a:bodyPr>
            <a:normAutofit fontScale="92500" lnSpcReduction="10000"/>
          </a:bodyPr>
          <a:lstStyle/>
          <a:p>
            <a:r>
              <a:rPr lang="el-GR" dirty="0" smtClean="0"/>
              <a:t>Οι καταβολές της τζαζ μουσικής είναι αφρικανικές.</a:t>
            </a:r>
          </a:p>
          <a:p>
            <a:r>
              <a:rPr lang="el-GR" dirty="0" smtClean="0"/>
              <a:t>Οι έγχρωμοι σκλάβοι, που από τη Δυτική Αφρική, μεταφέρθηκαν στις Νότιες Ηνωμένες Πολιτείες.</a:t>
            </a:r>
          </a:p>
          <a:p>
            <a:r>
              <a:rPr lang="el-GR" dirty="0" smtClean="0"/>
              <a:t>Αυτοί μετέφεραν μέρος των παραδόσεων τους, όπως λατρευτικά έθιμα αλλά και μουσικά αφρικανικά χαρακτηριστικά. Μεταφέρθηκαν ακόμα ορισμένα είδη τραγουδιού, καθώς και μουσικές φόρμες όπως η πολυφωνία και ο αυτοσχεδιασμός.</a:t>
            </a:r>
          </a:p>
          <a:p>
            <a:endParaRPr lang="el-GR"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r>
              <a:rPr lang="el-GR" sz="2800" dirty="0" smtClean="0">
                <a:latin typeface="Verdana" pitchFamily="34" charset="0"/>
                <a:ea typeface="Verdana" pitchFamily="34" charset="0"/>
                <a:cs typeface="Verdana" pitchFamily="34" charset="0"/>
              </a:rPr>
              <a:t>Η μουσική τζαζ «ξεκίνησε» γύρω στα τέλη του 19ου αι. στη Νέα Ορλεάνη και αποτελεί εξέλιξη της μουσικής των Αφρικανών σκλάβων, σε συνδυασμό με τη μουσική των Ευρωπαίων αποίκων. Τα πρώτα βήματα προς τη διαμόρφωση του μουσικού ιδιώματος της τζαζ έγιναν με την εκτέλεση εμβατηρίων σε αφρικάνικο στυλ .</a:t>
            </a:r>
          </a:p>
          <a:p>
            <a:endParaRPr lang="el-GR"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Τίτλος"/>
          <p:cNvSpPr>
            <a:spLocks noGrp="1"/>
          </p:cNvSpPr>
          <p:nvPr>
            <p:ph type="title"/>
          </p:nvPr>
        </p:nvSpPr>
        <p:spPr/>
        <p:txBody>
          <a:bodyPr/>
          <a:lstStyle/>
          <a:p>
            <a:endParaRPr lang="el-GR"/>
          </a:p>
        </p:txBody>
      </p:sp>
      <p:pic>
        <p:nvPicPr>
          <p:cNvPr id="6" name="5 - Θέση περιεχομένου" descr="burlakirepin.jpg"/>
          <p:cNvPicPr>
            <a:picLocks noGrp="1" noChangeAspect="1"/>
          </p:cNvPicPr>
          <p:nvPr>
            <p:ph idx="1"/>
          </p:nvPr>
        </p:nvPicPr>
        <p:blipFill>
          <a:blip r:embed="rId2" cstate="print"/>
          <a:stretch>
            <a:fillRect/>
          </a:stretch>
        </p:blipFill>
        <p:spPr>
          <a:xfrm>
            <a:off x="179512" y="476672"/>
            <a:ext cx="8964488" cy="5904656"/>
          </a:xfrm>
          <a:prstGeom prst="rect">
            <a:avLst/>
          </a:prstGeom>
          <a:solidFill>
            <a:srgbClr val="000000">
              <a:shade val="95000"/>
            </a:srgbClr>
          </a:solidFill>
          <a:ln w="444500" cap="sq">
            <a:solidFill>
              <a:srgbClr val="000000"/>
            </a:solidFill>
            <a:miter lim="800000"/>
          </a:ln>
          <a:effectLst>
            <a:outerShdw blurRad="254000" dist="190500" dir="2700000" sy="90000" algn="bl" rotWithShape="0">
              <a:srgbClr val="000000">
                <a:alpha val="40000"/>
              </a:srgbClr>
            </a:outerShdw>
          </a:effec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4 - Θέση κειμένου"/>
          <p:cNvSpPr>
            <a:spLocks noGrp="1"/>
          </p:cNvSpPr>
          <p:nvPr>
            <p:ph type="title"/>
          </p:nvPr>
        </p:nvSpPr>
        <p:spPr>
          <a:xfrm>
            <a:off x="611560" y="1132752"/>
            <a:ext cx="8323798" cy="5725248"/>
          </a:xfrm>
        </p:spPr>
        <p:txBody>
          <a:bodyPr/>
          <a:lstStyle/>
          <a:p>
            <a:pPr algn="ctr"/>
            <a:r>
              <a:rPr lang="el-GR" sz="2800" dirty="0" smtClean="0"/>
              <a:t>Δύο πράγματα μπορούν να θεωρούνται δεδομένα για την </a:t>
            </a:r>
            <a:r>
              <a:rPr lang="el-GR" sz="2800" dirty="0" err="1" smtClean="0"/>
              <a:t>Jazz</a:t>
            </a:r>
            <a:r>
              <a:rPr lang="el-GR" sz="2800" dirty="0" smtClean="0"/>
              <a:t>: πρώτον, την </a:t>
            </a:r>
            <a:r>
              <a:rPr lang="el-GR" sz="2800" dirty="0" err="1" smtClean="0"/>
              <a:t>Jazz</a:t>
            </a:r>
            <a:r>
              <a:rPr lang="el-GR" sz="2800" dirty="0" smtClean="0"/>
              <a:t> δεν την εφεύρε ένας και μοναδικός άνθρωπος Και δεύτερον ότι πρωτοεμφανίστηκε στην Βόρειο Αμερική όντας ένα συνονθύλευμα ιδιωμάτων που μεταφέρθηκαν εκεί, το πιο σημαντικό από τα οποία ήταν η μουσική που είχε έρθει στην Αμερική από τους αφρικανούς δούλους.</a:t>
            </a:r>
            <a:br>
              <a:rPr lang="el-GR" sz="2800" dirty="0" smtClean="0"/>
            </a:br>
            <a:endParaRPr lang="el-GR" sz="28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flipV="1">
            <a:off x="914400" y="-171400"/>
            <a:ext cx="7772400" cy="683464"/>
          </a:xfrm>
        </p:spPr>
        <p:txBody>
          <a:bodyPr/>
          <a:lstStyle/>
          <a:p>
            <a:endParaRPr lang="el-GR" dirty="0"/>
          </a:p>
        </p:txBody>
      </p:sp>
      <p:pic>
        <p:nvPicPr>
          <p:cNvPr id="4" name="3 - Θέση περιεχομένου" descr="jazz_history.jpg"/>
          <p:cNvPicPr>
            <a:picLocks noGrp="1" noChangeAspect="1"/>
          </p:cNvPicPr>
          <p:nvPr>
            <p:ph idx="1"/>
          </p:nvPr>
        </p:nvPicPr>
        <p:blipFill>
          <a:blip r:embed="rId2" cstate="print"/>
          <a:stretch>
            <a:fillRect/>
          </a:stretch>
        </p:blipFill>
        <p:spPr>
          <a:xfrm>
            <a:off x="0" y="0"/>
            <a:ext cx="9144000" cy="6858000"/>
          </a:xfrm>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Μετρό">
  <a:themeElements>
    <a:clrScheme name="Ηλιοστάσιο">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Μετρό">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Μετρό">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Template>
  <TotalTime>210</TotalTime>
  <Words>610</Words>
  <Application>Microsoft Office PowerPoint</Application>
  <PresentationFormat>Προβολή στην οθόνη (4:3)</PresentationFormat>
  <Paragraphs>33</Paragraphs>
  <Slides>28</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28</vt:i4>
      </vt:variant>
    </vt:vector>
  </HeadingPairs>
  <TitlesOfParts>
    <vt:vector size="29" baseType="lpstr">
      <vt:lpstr>Μετρό</vt:lpstr>
      <vt:lpstr>Διαφάνεια 1</vt:lpstr>
      <vt:lpstr>Τζαζ μουσικη project 1</vt:lpstr>
      <vt:lpstr>ΤΙ ΕΊΝΑΙ Η ΤΖΑΖ;</vt:lpstr>
      <vt:lpstr>Διαφάνεια 4</vt:lpstr>
      <vt:lpstr>ΠΟΤΕ ΠΡΩΤΟΕΜΦΑΝΙΣΤΗΚΈ;</vt:lpstr>
      <vt:lpstr>Διαφάνεια 6</vt:lpstr>
      <vt:lpstr>Διαφάνεια 7</vt:lpstr>
      <vt:lpstr>Δύο πράγματα μπορούν να θεωρούνται δεδομένα για την Jazz: πρώτον, την Jazz δεν την εφεύρε ένας και μοναδικός άνθρωπος Και δεύτερον ότι πρωτοεμφανίστηκε στην Βόρειο Αμερική όντας ένα συνονθύλευμα ιδιωμάτων που μεταφέρθηκαν εκεί, το πιο σημαντικό από τα οποία ήταν η μουσική που είχε έρθει στην Αμερική από τους αφρικανούς δούλους. </vt:lpstr>
      <vt:lpstr>Διαφάνεια 9</vt:lpstr>
      <vt:lpstr>Ετυμολογία </vt:lpstr>
      <vt:lpstr>Διαφάνεια 11</vt:lpstr>
      <vt:lpstr>ΔΙΑΔΟΣΗ ΤΗΣ ΤΖΑΖ</vt:lpstr>
      <vt:lpstr>Διαφάνεια 13</vt:lpstr>
      <vt:lpstr>Διαφάνεια 14</vt:lpstr>
      <vt:lpstr> Στην Αμερική η αφρικάνικη μουσική διασταυρώθηκε επί 100 χρόνια με μουσική Ισπανικής, Γαλλικής και Αγγλικής προέλευσης πριν ακουστούν οι πρώτες νότες της Jazz. Αυτές οι επιδράσεις διαμόρφωσαν τις αρμονίες και τις μελωδίες της πρώτης Jazz, βέβαια οι ρυθμοί και τα ηχοχρώματα της προέρχονται από την Αφρική.    </vt:lpstr>
      <vt:lpstr>Διαφάνεια 16</vt:lpstr>
      <vt:lpstr>Διαφάνεια 17</vt:lpstr>
      <vt:lpstr>Αυτοσχεδιασμός στη τζαζ </vt:lpstr>
      <vt:lpstr>Διαφάνεια 19</vt:lpstr>
      <vt:lpstr>Τρία απαραίτητα στοιχεία χρειάζονται σε κάθε μουσικό που επιθυμεί να προσεγγίσει τον τζαζ αυτοσχεδιασμό.</vt:lpstr>
      <vt:lpstr>Διαφάνεια 21</vt:lpstr>
      <vt:lpstr>Γνωστά ονόματα της τζαζ: </vt:lpstr>
      <vt:lpstr>Λούις Άρμστρονγκ και Φερντιναντ Μορτον</vt:lpstr>
      <vt:lpstr>Διαφάνεια 24</vt:lpstr>
      <vt:lpstr>Τζαζ και χορός:</vt:lpstr>
      <vt:lpstr>Διαφάνεια 26</vt:lpstr>
      <vt:lpstr>Διαφάνεια 27</vt:lpstr>
      <vt:lpstr>PROJECT: ΜΟΥΣΙΚΗ  ΟΜΑΔΑ:ΓΙΑΝΝΑΚΙΔΟΥ ΛΥΔΙΑ ΚΙΚΕΝΗ ΒΑΣΙΛΙΚΗ  ΤΟΥΜΠΟΓΛΟΥ ΒΑΓΓΕΛΗΣ ΣΑΡΙΔΟΥ ΝΙΚΟΛΕΤΑ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Διαφάνεια 1</dc:title>
  <dc:creator>Νικολέτα Σαρίδου</dc:creator>
  <cp:lastModifiedBy>Νικολέτα Σαρίδου</cp:lastModifiedBy>
  <cp:revision>28</cp:revision>
  <dcterms:created xsi:type="dcterms:W3CDTF">2014-03-18T21:36:03Z</dcterms:created>
  <dcterms:modified xsi:type="dcterms:W3CDTF">2014-04-25T11:42:33Z</dcterms:modified>
</cp:coreProperties>
</file>